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_rels/presentation.xml.rels" ContentType="application/vnd.openxmlformats-package.relationship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s/_rels/slide17.xml.rels" ContentType="application/vnd.openxmlformats-package.relationships+xml"/>
  <Override PartName="/ppt/slides/_rels/slide10.xml.rels" ContentType="application/vnd.openxmlformats-package.relationships+xml"/>
  <Override PartName="/ppt/slides/_rels/slide16.xml.rels" ContentType="application/vnd.openxmlformats-package.relationships+xml"/>
  <Override PartName="/ppt/slides/_rels/slide2.xml.rels" ContentType="application/vnd.openxmlformats-package.relationships+xml"/>
  <Override PartName="/ppt/slides/_rels/slide24.xml.rels" ContentType="application/vnd.openxmlformats-package.relationships+xml"/>
  <Override PartName="/ppt/slides/_rels/slide14.xml.rels" ContentType="application/vnd.openxmlformats-package.relationships+xml"/>
  <Override PartName="/ppt/slides/_rels/slide22.xml.rels" ContentType="application/vnd.openxmlformats-package.relationships+xml"/>
  <Override PartName="/ppt/slides/_rels/slide11.xml.rels" ContentType="application/vnd.openxmlformats-package.relationships+xml"/>
  <Override PartName="/ppt/slides/_rels/slide18.xml.rels" ContentType="application/vnd.openxmlformats-package.relationships+xml"/>
  <Override PartName="/ppt/slides/_rels/slide8.xml.rels" ContentType="application/vnd.openxmlformats-package.relationships+xml"/>
  <Override PartName="/ppt/slides/_rels/slide1.xml.rels" ContentType="application/vnd.openxmlformats-package.relationships+xml"/>
  <Override PartName="/ppt/slides/_rels/slide23.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21.xml.rels" ContentType="application/vnd.openxmlformats-package.relationships+xml"/>
  <Override PartName="/ppt/slides/_rels/slide7.xml.rels" ContentType="application/vnd.openxmlformats-package.relationships+xml"/>
  <Override PartName="/ppt/slides/_rels/slide20.xml.rels" ContentType="application/vnd.openxmlformats-package.relationships+xml"/>
  <Override PartName="/ppt/slides/_rels/slide6.xml.rels" ContentType="application/vnd.openxmlformats-package.relationships+xml"/>
  <Override PartName="/ppt/slides/_rels/slide13.xml.rels" ContentType="application/vnd.openxmlformats-package.relationships+xml"/>
  <Override PartName="/ppt/slides/_rels/slide5.xml.rels" ContentType="application/vnd.openxmlformats-package.relationships+xml"/>
  <Override PartName="/ppt/slides/_rels/slide12.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5.xml.rels" ContentType="application/vnd.openxmlformats-package.relationships+xml"/>
  <Override PartName="/ppt/slides/_rels/slide19.xml.rels" ContentType="application/vnd.openxmlformats-package.relationships+xml"/>
  <Override PartName="/ppt/slides/slide19.xml" ContentType="application/vnd.openxmlformats-officedocument.presentationml.slide+xml"/>
  <Override PartName="/ppt/slides/slide2.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2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0" lang="en-US" sz="4400" spc="-1" strike="noStrike">
              <a:latin typeface="Arial"/>
            </a:endParaRPr>
          </a:p>
        </p:txBody>
      </p:sp>
      <p:sp>
        <p:nvSpPr>
          <p:cNvPr id="27" name="PlaceHolder 2"/>
          <p:cNvSpPr>
            <a:spLocks noGrp="1"/>
          </p:cNvSpPr>
          <p:nvPr>
            <p:ph type="body"/>
          </p:nvPr>
        </p:nvSpPr>
        <p:spPr>
          <a:xfrm>
            <a:off x="504000" y="1326600"/>
            <a:ext cx="9071640" cy="156816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504000" y="3044160"/>
            <a:ext cx="9071640" cy="156816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0" lang="en-US" sz="4400" spc="-1" strike="noStrike">
              <a:latin typeface="Arial"/>
            </a:endParaRPr>
          </a:p>
        </p:txBody>
      </p:sp>
      <p:sp>
        <p:nvSpPr>
          <p:cNvPr id="30" name="PlaceHolder 2"/>
          <p:cNvSpPr>
            <a:spLocks noGrp="1"/>
          </p:cNvSpPr>
          <p:nvPr>
            <p:ph type="body"/>
          </p:nvPr>
        </p:nvSpPr>
        <p:spPr>
          <a:xfrm>
            <a:off x="504000" y="1326600"/>
            <a:ext cx="4426920" cy="1568160"/>
          </a:xfrm>
          <a:prstGeom prst="rect">
            <a:avLst/>
          </a:prstGeom>
        </p:spPr>
        <p:txBody>
          <a:bodyPr lIns="0" rIns="0" tIns="0" bIns="0">
            <a:normAutofit/>
          </a:bodyPr>
          <a:p>
            <a:endParaRPr b="0" lang="en-US" sz="3200" spc="-1" strike="noStrike">
              <a:latin typeface="Arial"/>
            </a:endParaRPr>
          </a:p>
        </p:txBody>
      </p:sp>
      <p:sp>
        <p:nvSpPr>
          <p:cNvPr id="31" name="PlaceHolder 3"/>
          <p:cNvSpPr>
            <a:spLocks noGrp="1"/>
          </p:cNvSpPr>
          <p:nvPr>
            <p:ph type="body"/>
          </p:nvPr>
        </p:nvSpPr>
        <p:spPr>
          <a:xfrm>
            <a:off x="5152680" y="1326600"/>
            <a:ext cx="4426920" cy="1568160"/>
          </a:xfrm>
          <a:prstGeom prst="rect">
            <a:avLst/>
          </a:prstGeom>
        </p:spPr>
        <p:txBody>
          <a:bodyPr lIns="0" rIns="0" tIns="0" bIns="0">
            <a:normAutofit/>
          </a:bodyPr>
          <a:p>
            <a:endParaRPr b="0" lang="en-US" sz="3200" spc="-1" strike="noStrike">
              <a:latin typeface="Arial"/>
            </a:endParaRPr>
          </a:p>
        </p:txBody>
      </p:sp>
      <p:sp>
        <p:nvSpPr>
          <p:cNvPr id="32" name="PlaceHolder 4"/>
          <p:cNvSpPr>
            <a:spLocks noGrp="1"/>
          </p:cNvSpPr>
          <p:nvPr>
            <p:ph type="body"/>
          </p:nvPr>
        </p:nvSpPr>
        <p:spPr>
          <a:xfrm>
            <a:off x="504000" y="3044160"/>
            <a:ext cx="4426920" cy="1568160"/>
          </a:xfrm>
          <a:prstGeom prst="rect">
            <a:avLst/>
          </a:prstGeom>
        </p:spPr>
        <p:txBody>
          <a:bodyPr lIns="0" rIns="0" tIns="0" bIns="0">
            <a:normAutofit/>
          </a:bodyPr>
          <a:p>
            <a:endParaRPr b="0" lang="en-US" sz="3200" spc="-1" strike="noStrike">
              <a:latin typeface="Arial"/>
            </a:endParaRPr>
          </a:p>
        </p:txBody>
      </p:sp>
      <p:sp>
        <p:nvSpPr>
          <p:cNvPr id="33" name="PlaceHolder 5"/>
          <p:cNvSpPr>
            <a:spLocks noGrp="1"/>
          </p:cNvSpPr>
          <p:nvPr>
            <p:ph type="body"/>
          </p:nvPr>
        </p:nvSpPr>
        <p:spPr>
          <a:xfrm>
            <a:off x="5152680" y="3044160"/>
            <a:ext cx="4426920" cy="156816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504000" y="1326600"/>
            <a:ext cx="2920680" cy="156816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3571200" y="1326600"/>
            <a:ext cx="2920680" cy="156816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6638040" y="1326600"/>
            <a:ext cx="2920680" cy="156816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504000" y="3044160"/>
            <a:ext cx="2920680" cy="1568160"/>
          </a:xfrm>
          <a:prstGeom prst="rect">
            <a:avLst/>
          </a:prstGeom>
        </p:spPr>
        <p:txBody>
          <a:bodyPr lIns="0" rIns="0" tIns="0" bIns="0">
            <a:normAutofit/>
          </a:bodyPr>
          <a:p>
            <a:endParaRPr b="0" lang="en-US" sz="3200" spc="-1" strike="noStrike">
              <a:latin typeface="Arial"/>
            </a:endParaRPr>
          </a:p>
        </p:txBody>
      </p:sp>
      <p:sp>
        <p:nvSpPr>
          <p:cNvPr id="39" name="PlaceHolder 6"/>
          <p:cNvSpPr>
            <a:spLocks noGrp="1"/>
          </p:cNvSpPr>
          <p:nvPr>
            <p:ph type="body"/>
          </p:nvPr>
        </p:nvSpPr>
        <p:spPr>
          <a:xfrm>
            <a:off x="3571200" y="3044160"/>
            <a:ext cx="2920680" cy="1568160"/>
          </a:xfrm>
          <a:prstGeom prst="rect">
            <a:avLst/>
          </a:prstGeom>
        </p:spPr>
        <p:txBody>
          <a:bodyPr lIns="0" rIns="0" tIns="0" bIns="0">
            <a:normAutofit/>
          </a:bodyPr>
          <a:p>
            <a:endParaRPr b="0" lang="en-US" sz="3200" spc="-1" strike="noStrike">
              <a:latin typeface="Arial"/>
            </a:endParaRPr>
          </a:p>
        </p:txBody>
      </p:sp>
      <p:sp>
        <p:nvSpPr>
          <p:cNvPr id="40" name="PlaceHolder 7"/>
          <p:cNvSpPr>
            <a:spLocks noGrp="1"/>
          </p:cNvSpPr>
          <p:nvPr>
            <p:ph type="body"/>
          </p:nvPr>
        </p:nvSpPr>
        <p:spPr>
          <a:xfrm>
            <a:off x="6638040" y="3044160"/>
            <a:ext cx="2920680" cy="156816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0" lang="en-US" sz="4400" spc="-1" strike="noStrike">
              <a:latin typeface="Arial"/>
            </a:endParaRPr>
          </a:p>
        </p:txBody>
      </p:sp>
      <p:sp>
        <p:nvSpPr>
          <p:cNvPr id="6" name="PlaceHolder 2"/>
          <p:cNvSpPr>
            <a:spLocks noGrp="1"/>
          </p:cNvSpPr>
          <p:nvPr>
            <p:ph type="subTitle"/>
          </p:nvPr>
        </p:nvSpPr>
        <p:spPr>
          <a:xfrm>
            <a:off x="504000" y="1326600"/>
            <a:ext cx="9071640" cy="32882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0" lang="en-US" sz="4400" spc="-1" strike="noStrike">
              <a:latin typeface="Arial"/>
            </a:endParaRPr>
          </a:p>
        </p:txBody>
      </p:sp>
      <p:sp>
        <p:nvSpPr>
          <p:cNvPr id="8" name="PlaceHolder 2"/>
          <p:cNvSpPr>
            <a:spLocks noGrp="1"/>
          </p:cNvSpPr>
          <p:nvPr>
            <p:ph type="body"/>
          </p:nvPr>
        </p:nvSpPr>
        <p:spPr>
          <a:xfrm>
            <a:off x="504000" y="1326600"/>
            <a:ext cx="9071640" cy="32882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0" lang="en-US" sz="4400" spc="-1" strike="noStrike">
              <a:latin typeface="Arial"/>
            </a:endParaRPr>
          </a:p>
        </p:txBody>
      </p:sp>
      <p:sp>
        <p:nvSpPr>
          <p:cNvPr id="10" name="PlaceHolder 2"/>
          <p:cNvSpPr>
            <a:spLocks noGrp="1"/>
          </p:cNvSpPr>
          <p:nvPr>
            <p:ph type="body"/>
          </p:nvPr>
        </p:nvSpPr>
        <p:spPr>
          <a:xfrm>
            <a:off x="504000" y="1326600"/>
            <a:ext cx="4426920" cy="3288240"/>
          </a:xfrm>
          <a:prstGeom prst="rect">
            <a:avLst/>
          </a:prstGeom>
        </p:spPr>
        <p:txBody>
          <a:bodyPr lIns="0" rIns="0" tIns="0" bIns="0">
            <a:normAutofit/>
          </a:bodyPr>
          <a:p>
            <a:endParaRPr b="0" lang="en-US" sz="3200" spc="-1" strike="noStrike">
              <a:latin typeface="Arial"/>
            </a:endParaRPr>
          </a:p>
        </p:txBody>
      </p:sp>
      <p:sp>
        <p:nvSpPr>
          <p:cNvPr id="11" name="PlaceHolder 3"/>
          <p:cNvSpPr>
            <a:spLocks noGrp="1"/>
          </p:cNvSpPr>
          <p:nvPr>
            <p:ph type="body"/>
          </p:nvPr>
        </p:nvSpPr>
        <p:spPr>
          <a:xfrm>
            <a:off x="5152680" y="1326600"/>
            <a:ext cx="4426920" cy="32882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226080"/>
            <a:ext cx="9071640" cy="438840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504000" y="1326600"/>
            <a:ext cx="4426920" cy="156816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5152680" y="1326600"/>
            <a:ext cx="4426920" cy="3288240"/>
          </a:xfrm>
          <a:prstGeom prst="rect">
            <a:avLst/>
          </a:prstGeom>
        </p:spPr>
        <p:txBody>
          <a:bodyPr lIns="0" rIns="0" tIns="0" bIns="0">
            <a:normAutofit/>
          </a:bodyPr>
          <a:p>
            <a:endParaRPr b="0" lang="en-US" sz="3200" spc="-1" strike="noStrike">
              <a:latin typeface="Arial"/>
            </a:endParaRPr>
          </a:p>
        </p:txBody>
      </p:sp>
      <p:sp>
        <p:nvSpPr>
          <p:cNvPr id="17" name="PlaceHolder 4"/>
          <p:cNvSpPr>
            <a:spLocks noGrp="1"/>
          </p:cNvSpPr>
          <p:nvPr>
            <p:ph type="body"/>
          </p:nvPr>
        </p:nvSpPr>
        <p:spPr>
          <a:xfrm>
            <a:off x="504000" y="3044160"/>
            <a:ext cx="4426920" cy="156816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0" lang="en-US" sz="4400" spc="-1" strike="noStrike">
              <a:latin typeface="Arial"/>
            </a:endParaRPr>
          </a:p>
        </p:txBody>
      </p:sp>
      <p:sp>
        <p:nvSpPr>
          <p:cNvPr id="19" name="PlaceHolder 2"/>
          <p:cNvSpPr>
            <a:spLocks noGrp="1"/>
          </p:cNvSpPr>
          <p:nvPr>
            <p:ph type="body"/>
          </p:nvPr>
        </p:nvSpPr>
        <p:spPr>
          <a:xfrm>
            <a:off x="504000" y="1326600"/>
            <a:ext cx="4426920" cy="3288240"/>
          </a:xfrm>
          <a:prstGeom prst="rect">
            <a:avLst/>
          </a:prstGeom>
        </p:spPr>
        <p:txBody>
          <a:bodyPr lIns="0" rIns="0" tIns="0" bIns="0">
            <a:normAutofit/>
          </a:bodyPr>
          <a:p>
            <a:endParaRPr b="0" lang="en-US" sz="3200" spc="-1" strike="noStrike">
              <a:latin typeface="Arial"/>
            </a:endParaRPr>
          </a:p>
        </p:txBody>
      </p:sp>
      <p:sp>
        <p:nvSpPr>
          <p:cNvPr id="20" name="PlaceHolder 3"/>
          <p:cNvSpPr>
            <a:spLocks noGrp="1"/>
          </p:cNvSpPr>
          <p:nvPr>
            <p:ph type="body"/>
          </p:nvPr>
        </p:nvSpPr>
        <p:spPr>
          <a:xfrm>
            <a:off x="5152680" y="1326600"/>
            <a:ext cx="4426920" cy="1568160"/>
          </a:xfrm>
          <a:prstGeom prst="rect">
            <a:avLst/>
          </a:prstGeom>
        </p:spPr>
        <p:txBody>
          <a:bodyPr lIns="0" rIns="0" tIns="0" bIns="0">
            <a:normAutofit/>
          </a:bodyPr>
          <a:p>
            <a:endParaRPr b="0" lang="en-US" sz="3200" spc="-1" strike="noStrike">
              <a:latin typeface="Arial"/>
            </a:endParaRPr>
          </a:p>
        </p:txBody>
      </p:sp>
      <p:sp>
        <p:nvSpPr>
          <p:cNvPr id="21" name="PlaceHolder 4"/>
          <p:cNvSpPr>
            <a:spLocks noGrp="1"/>
          </p:cNvSpPr>
          <p:nvPr>
            <p:ph type="body"/>
          </p:nvPr>
        </p:nvSpPr>
        <p:spPr>
          <a:xfrm>
            <a:off x="5152680" y="3044160"/>
            <a:ext cx="4426920" cy="156816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0" lang="en-US" sz="4400" spc="-1" strike="noStrike">
              <a:latin typeface="Arial"/>
            </a:endParaRPr>
          </a:p>
        </p:txBody>
      </p:sp>
      <p:sp>
        <p:nvSpPr>
          <p:cNvPr id="23" name="PlaceHolder 2"/>
          <p:cNvSpPr>
            <a:spLocks noGrp="1"/>
          </p:cNvSpPr>
          <p:nvPr>
            <p:ph type="body"/>
          </p:nvPr>
        </p:nvSpPr>
        <p:spPr>
          <a:xfrm>
            <a:off x="504000" y="1326600"/>
            <a:ext cx="4426920" cy="1568160"/>
          </a:xfrm>
          <a:prstGeom prst="rect">
            <a:avLst/>
          </a:prstGeom>
        </p:spPr>
        <p:txBody>
          <a:bodyPr lIns="0" rIns="0" tIns="0" bIns="0">
            <a:normAutofit/>
          </a:bodyPr>
          <a:p>
            <a:endParaRPr b="0" lang="en-US" sz="3200" spc="-1" strike="noStrike">
              <a:latin typeface="Arial"/>
            </a:endParaRPr>
          </a:p>
        </p:txBody>
      </p:sp>
      <p:sp>
        <p:nvSpPr>
          <p:cNvPr id="24" name="PlaceHolder 3"/>
          <p:cNvSpPr>
            <a:spLocks noGrp="1"/>
          </p:cNvSpPr>
          <p:nvPr>
            <p:ph type="body"/>
          </p:nvPr>
        </p:nvSpPr>
        <p:spPr>
          <a:xfrm>
            <a:off x="5152680" y="1326600"/>
            <a:ext cx="4426920" cy="1568160"/>
          </a:xfrm>
          <a:prstGeom prst="rect">
            <a:avLst/>
          </a:prstGeom>
        </p:spPr>
        <p:txBody>
          <a:bodyPr lIns="0" rIns="0" tIns="0" bIns="0">
            <a:normAutofit/>
          </a:bodyPr>
          <a:p>
            <a:endParaRPr b="0" lang="en-US" sz="3200" spc="-1" strike="noStrike">
              <a:latin typeface="Arial"/>
            </a:endParaRPr>
          </a:p>
        </p:txBody>
      </p:sp>
      <p:sp>
        <p:nvSpPr>
          <p:cNvPr id="25" name="PlaceHolder 4"/>
          <p:cNvSpPr>
            <a:spLocks noGrp="1"/>
          </p:cNvSpPr>
          <p:nvPr>
            <p:ph type="body"/>
          </p:nvPr>
        </p:nvSpPr>
        <p:spPr>
          <a:xfrm>
            <a:off x="504000" y="3044160"/>
            <a:ext cx="9071640" cy="156816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6080"/>
            <a:ext cx="9071640" cy="94644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504000" y="1326600"/>
            <a:ext cx="9071640" cy="328824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
        <p:nvSpPr>
          <p:cNvPr id="2" name="PlaceHolder 3"/>
          <p:cNvSpPr>
            <a:spLocks noGrp="1"/>
          </p:cNvSpPr>
          <p:nvPr>
            <p:ph type="dt"/>
          </p:nvPr>
        </p:nvSpPr>
        <p:spPr>
          <a:xfrm>
            <a:off x="504000" y="5165280"/>
            <a:ext cx="2348280" cy="390600"/>
          </a:xfrm>
          <a:prstGeom prst="rect">
            <a:avLst/>
          </a:prstGeom>
        </p:spPr>
        <p:txBody>
          <a:bodyPr lIns="0" rIns="0" tIns="0" bIns="0">
            <a:noAutofit/>
          </a:bodyPr>
          <a:p>
            <a:r>
              <a:rPr b="0" lang="en-US" sz="1400" spc="-1" strike="noStrike">
                <a:latin typeface="Times New Roman"/>
              </a:rPr>
              <a:t>&lt;date/time&gt;</a:t>
            </a:r>
            <a:endParaRPr b="0" lang="en-US" sz="1400" spc="-1" strike="noStrike">
              <a:latin typeface="Times New Roman"/>
            </a:endParaRPr>
          </a:p>
        </p:txBody>
      </p:sp>
      <p:sp>
        <p:nvSpPr>
          <p:cNvPr id="3" name="PlaceHolder 4"/>
          <p:cNvSpPr>
            <a:spLocks noGrp="1"/>
          </p:cNvSpPr>
          <p:nvPr>
            <p:ph type="ftr"/>
          </p:nvPr>
        </p:nvSpPr>
        <p:spPr>
          <a:xfrm>
            <a:off x="3447360" y="5165280"/>
            <a:ext cx="3195000" cy="390600"/>
          </a:xfrm>
          <a:prstGeom prst="rect">
            <a:avLst/>
          </a:prstGeom>
        </p:spPr>
        <p:txBody>
          <a:bodyPr lIns="0" rIns="0" tIns="0" bIns="0">
            <a:noAutofit/>
          </a:bodyPr>
          <a:p>
            <a:pPr algn="ctr"/>
            <a:r>
              <a:rPr b="0" lang="en-US" sz="1400" spc="-1" strike="noStrike">
                <a:latin typeface="Times New Roman"/>
              </a:rPr>
              <a:t>&lt;footer&gt;</a:t>
            </a:r>
            <a:endParaRPr b="0" lang="en-US" sz="1400" spc="-1" strike="noStrike">
              <a:latin typeface="Times New Roman"/>
            </a:endParaRPr>
          </a:p>
        </p:txBody>
      </p:sp>
      <p:sp>
        <p:nvSpPr>
          <p:cNvPr id="4" name="PlaceHolder 5"/>
          <p:cNvSpPr>
            <a:spLocks noGrp="1"/>
          </p:cNvSpPr>
          <p:nvPr>
            <p:ph type="sldNum"/>
          </p:nvPr>
        </p:nvSpPr>
        <p:spPr>
          <a:xfrm>
            <a:off x="7227360" y="5165280"/>
            <a:ext cx="2348280" cy="390600"/>
          </a:xfrm>
          <a:prstGeom prst="rect">
            <a:avLst/>
          </a:prstGeom>
        </p:spPr>
        <p:txBody>
          <a:bodyPr lIns="0" rIns="0" tIns="0" bIns="0">
            <a:noAutofit/>
          </a:bodyPr>
          <a:p>
            <a:pPr algn="r"/>
            <a:fld id="{95594952-A1AF-4766-9EB7-8CC14B959114}"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TextShape 1"/>
          <p:cNvSpPr txBox="1"/>
          <p:nvPr/>
        </p:nvSpPr>
        <p:spPr>
          <a:xfrm>
            <a:off x="504000" y="226080"/>
            <a:ext cx="9071640" cy="946440"/>
          </a:xfrm>
          <a:prstGeom prst="rect">
            <a:avLst/>
          </a:prstGeom>
          <a:noFill/>
          <a:ln>
            <a:noFill/>
          </a:ln>
        </p:spPr>
        <p:txBody>
          <a:bodyPr lIns="0" rIns="0" tIns="0" bIns="0" anchor="ctr">
            <a:noAutofit/>
          </a:bodyPr>
          <a:p>
            <a:pPr algn="ctr"/>
            <a:r>
              <a:rPr b="0" lang="en-US" sz="4400" spc="-1" strike="noStrike">
                <a:latin typeface="Arial"/>
              </a:rPr>
              <a:t>Extended Response Essay</a:t>
            </a:r>
            <a:r>
              <a:rPr b="0" lang="en-US" sz="4400" spc="-1" strike="noStrike">
                <a:latin typeface="Arial"/>
              </a:rPr>
              <a:t>	</a:t>
            </a:r>
            <a:endParaRPr b="0" lang="en-US" sz="4400" spc="-1" strike="noStrike">
              <a:latin typeface="Arial"/>
            </a:endParaRPr>
          </a:p>
        </p:txBody>
      </p:sp>
      <p:sp>
        <p:nvSpPr>
          <p:cNvPr id="42" name="TextShape 2"/>
          <p:cNvSpPr txBox="1"/>
          <p:nvPr/>
        </p:nvSpPr>
        <p:spPr>
          <a:xfrm>
            <a:off x="504000" y="1326600"/>
            <a:ext cx="9071640" cy="3288240"/>
          </a:xfrm>
          <a:prstGeom prst="rect">
            <a:avLst/>
          </a:prstGeom>
          <a:noFill/>
          <a:ln>
            <a:noFill/>
          </a:ln>
        </p:spPr>
        <p:txBody>
          <a:bodyPr lIns="0" rIns="0" tIns="0" bIns="0" anchor="ctr">
            <a:noAutofit/>
          </a:bodyPr>
          <a:p>
            <a:pPr algn="ct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TextShape 1"/>
          <p:cNvSpPr txBox="1"/>
          <p:nvPr/>
        </p:nvSpPr>
        <p:spPr>
          <a:xfrm>
            <a:off x="504000" y="226080"/>
            <a:ext cx="9071640" cy="946440"/>
          </a:xfrm>
          <a:prstGeom prst="rect">
            <a:avLst/>
          </a:prstGeom>
          <a:noFill/>
          <a:ln>
            <a:noFill/>
          </a:ln>
        </p:spPr>
        <p:txBody>
          <a:bodyPr lIns="0" rIns="0" tIns="0" bIns="0" anchor="ctr">
            <a:noAutofit/>
          </a:bodyPr>
          <a:p>
            <a:pPr algn="ctr"/>
            <a:endParaRPr b="0" lang="en-US" sz="4400" spc="-1" strike="noStrike">
              <a:latin typeface="Arial"/>
            </a:endParaRPr>
          </a:p>
        </p:txBody>
      </p:sp>
      <p:sp>
        <p:nvSpPr>
          <p:cNvPr id="61" name="TextShape 2"/>
          <p:cNvSpPr txBox="1"/>
          <p:nvPr/>
        </p:nvSpPr>
        <p:spPr>
          <a:xfrm>
            <a:off x="504000" y="1326600"/>
            <a:ext cx="9071640" cy="4068360"/>
          </a:xfrm>
          <a:prstGeom prst="rect">
            <a:avLst/>
          </a:prstGeom>
          <a:noFill/>
          <a:ln>
            <a:noFill/>
          </a:ln>
        </p:spPr>
        <p:txBody>
          <a:bodyPr lIns="0" rIns="0" tIns="0" bIns="0">
            <a:normAutofit fontScale="21000"/>
          </a:bodyPr>
          <a:p>
            <a:pPr marL="432000" indent="-324000">
              <a:spcBef>
                <a:spcPts val="1417"/>
              </a:spcBef>
              <a:buClr>
                <a:srgbClr val="000000"/>
              </a:buClr>
              <a:buSzPct val="45000"/>
              <a:buFont typeface="Wingdings" charset="2"/>
              <a:buChar char=""/>
            </a:pPr>
            <a:r>
              <a:rPr b="0" lang="en-US" sz="3200" spc="-1" strike="noStrike">
                <a:latin typeface="Arial"/>
              </a:rPr>
              <a:t>Step 4 ► Read Everything Over At Least Once (5 Minutes) Even if your essay isn’t finished.</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Proofreading can make a good essay great,  so don’t forget that you will need at least 5 minutes at the end to thoroughly read through what you have written. Go back to the outline and review your notes.</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 </a:t>
            </a:r>
            <a:r>
              <a:rPr b="0" lang="en-US" sz="2800" spc="-1" strike="noStrike">
                <a:latin typeface="Arial"/>
              </a:rPr>
              <a:t>Does the essay you wrote follow the outline? Is it well-organized? </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If you’re happy that you didn’t stray from your plan, delete your outline notes. This is very important! If you do not delete your notes, scorers will think it is part of your response and take points off.</a:t>
            </a:r>
            <a:endParaRPr b="0" lang="en-US" sz="28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If you have extra time, look for spelling and grammar errors. </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Do your verb tenses agree? </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Did you accidentally leave off the “s” on a plural noun? </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 </a:t>
            </a:r>
            <a:r>
              <a:rPr b="0" lang="en-US" sz="2800" spc="-1" strike="noStrike">
                <a:latin typeface="Arial"/>
              </a:rPr>
              <a:t>Remember, you can re-type any sentences you dislike, and you can add additional sentences for clarity. </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This is a timed response, so it does not have to be perfect, but if you have the time to fix mistakes you’ll only be helping your chances.</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TextShape 1"/>
          <p:cNvSpPr txBox="1"/>
          <p:nvPr/>
        </p:nvSpPr>
        <p:spPr>
          <a:xfrm>
            <a:off x="504000" y="226080"/>
            <a:ext cx="9071640" cy="946440"/>
          </a:xfrm>
          <a:prstGeom prst="rect">
            <a:avLst/>
          </a:prstGeom>
          <a:noFill/>
          <a:ln>
            <a:noFill/>
          </a:ln>
        </p:spPr>
        <p:txBody>
          <a:bodyPr lIns="0" rIns="0" tIns="0" bIns="0" anchor="ctr">
            <a:noAutofit/>
          </a:bodyPr>
          <a:p>
            <a:pPr algn="ctr"/>
            <a:r>
              <a:rPr b="0" lang="en-US" sz="4400" spc="-1" strike="noStrike">
                <a:latin typeface="Arial"/>
              </a:rPr>
              <a:t>GED Essay Template</a:t>
            </a:r>
            <a:endParaRPr b="0" lang="en-US" sz="4400" spc="-1" strike="noStrike">
              <a:latin typeface="Arial"/>
            </a:endParaRPr>
          </a:p>
        </p:txBody>
      </p:sp>
      <p:sp>
        <p:nvSpPr>
          <p:cNvPr id="63" name="TextShape 2"/>
          <p:cNvSpPr txBox="1"/>
          <p:nvPr/>
        </p:nvSpPr>
        <p:spPr>
          <a:xfrm>
            <a:off x="504000" y="1326600"/>
            <a:ext cx="9071640" cy="3288240"/>
          </a:xfrm>
          <a:prstGeom prst="rect">
            <a:avLst/>
          </a:prstGeom>
          <a:noFill/>
          <a:ln>
            <a:noFill/>
          </a:ln>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Paragraph 1 — Introduction</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 </a:t>
            </a:r>
            <a:r>
              <a:rPr b="0" lang="en-US" sz="3200" spc="-1" strike="noStrike">
                <a:latin typeface="Arial"/>
              </a:rPr>
              <a:t>Paragraph 2 — Body Paragraph</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 </a:t>
            </a:r>
            <a:r>
              <a:rPr b="0" lang="en-US" sz="3200" spc="-1" strike="noStrike">
                <a:latin typeface="Arial"/>
              </a:rPr>
              <a:t>Paragraph 3 — Body Paragraph</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 </a:t>
            </a:r>
            <a:r>
              <a:rPr b="0" lang="en-US" sz="3200" spc="-1" strike="noStrike">
                <a:latin typeface="Arial"/>
              </a:rPr>
              <a:t>Paragraph 4 — Body Paragraph</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 </a:t>
            </a:r>
            <a:r>
              <a:rPr b="0" lang="en-US" sz="3200" spc="-1" strike="noStrike">
                <a:latin typeface="Arial"/>
              </a:rPr>
              <a:t>Paragraph 5 — Conclusion</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4" name="TextShape 1"/>
          <p:cNvSpPr txBox="1"/>
          <p:nvPr/>
        </p:nvSpPr>
        <p:spPr>
          <a:xfrm>
            <a:off x="504000" y="226080"/>
            <a:ext cx="9071640" cy="946440"/>
          </a:xfrm>
          <a:prstGeom prst="rect">
            <a:avLst/>
          </a:prstGeom>
          <a:noFill/>
          <a:ln>
            <a:noFill/>
          </a:ln>
        </p:spPr>
        <p:txBody>
          <a:bodyPr lIns="0" rIns="0" tIns="0" bIns="0" anchor="ctr">
            <a:noAutofit/>
          </a:bodyPr>
          <a:p>
            <a:pPr algn="ctr"/>
            <a:r>
              <a:rPr b="0" lang="en-US" sz="4400" spc="-1" strike="noStrike">
                <a:latin typeface="Arial"/>
              </a:rPr>
              <a:t>Paragraph 1 — Introduction</a:t>
            </a:r>
            <a:endParaRPr b="0" lang="en-US" sz="4400" spc="-1" strike="noStrike">
              <a:latin typeface="Arial"/>
            </a:endParaRPr>
          </a:p>
        </p:txBody>
      </p:sp>
      <p:sp>
        <p:nvSpPr>
          <p:cNvPr id="65" name="TextShape 2"/>
          <p:cNvSpPr txBox="1"/>
          <p:nvPr/>
        </p:nvSpPr>
        <p:spPr>
          <a:xfrm>
            <a:off x="504000" y="1326600"/>
            <a:ext cx="9071640" cy="3288240"/>
          </a:xfrm>
          <a:prstGeom prst="rect">
            <a:avLst/>
          </a:prstGeom>
          <a:noFill/>
          <a:ln>
            <a:noFill/>
          </a:ln>
        </p:spPr>
        <p:txBody>
          <a:bodyPr lIns="0" rIns="0" tIns="0" bIns="0">
            <a:normAutofit fontScale="59000"/>
          </a:bodyPr>
          <a:p>
            <a:pPr marL="432000" indent="-324000">
              <a:spcBef>
                <a:spcPts val="1417"/>
              </a:spcBef>
              <a:buClr>
                <a:srgbClr val="000000"/>
              </a:buClr>
              <a:buSzPct val="45000"/>
              <a:buFont typeface="Wingdings" charset="2"/>
              <a:buChar char=""/>
            </a:pPr>
            <a:r>
              <a:rPr b="0" lang="en-US" sz="3200" spc="-1" strike="noStrike">
                <a:latin typeface="Arial"/>
              </a:rPr>
              <a:t>The introduction and conclusion are short paragraphs that “bookend” your essay. Your introduction should:</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    </a:t>
            </a:r>
            <a:r>
              <a:rPr b="0" lang="en-US" sz="3200" spc="-1" strike="noStrike">
                <a:latin typeface="Arial"/>
              </a:rPr>
              <a:t>introduce the topic from the entire passage,</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    </a:t>
            </a:r>
            <a:r>
              <a:rPr b="0" lang="en-US" sz="3200" spc="-1" strike="noStrike">
                <a:latin typeface="Arial"/>
              </a:rPr>
              <a:t>explain both sides of the issue (showing that you understood what you read),</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    </a:t>
            </a:r>
            <a:r>
              <a:rPr b="0" lang="en-US" sz="3200" spc="-1" strike="noStrike">
                <a:latin typeface="Arial"/>
              </a:rPr>
              <a:t>and make a claim that one side is better-supported and thus, more convincing (this should be the final sentence of the introduction).</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TextShape 1"/>
          <p:cNvSpPr txBox="1"/>
          <p:nvPr/>
        </p:nvSpPr>
        <p:spPr>
          <a:xfrm>
            <a:off x="504000" y="226080"/>
            <a:ext cx="9071640" cy="946440"/>
          </a:xfrm>
          <a:prstGeom prst="rect">
            <a:avLst/>
          </a:prstGeom>
          <a:noFill/>
          <a:ln>
            <a:noFill/>
          </a:ln>
        </p:spPr>
        <p:txBody>
          <a:bodyPr lIns="0" rIns="0" tIns="0" bIns="0" anchor="ctr">
            <a:noAutofit/>
          </a:bodyPr>
          <a:p>
            <a:pPr algn="ctr"/>
            <a:r>
              <a:rPr b="0" lang="en-US" sz="4400" spc="-1" strike="noStrike">
                <a:latin typeface="Arial"/>
              </a:rPr>
              <a:t>Paragraph 1 Introduction</a:t>
            </a:r>
            <a:endParaRPr b="0" lang="en-US" sz="4400" spc="-1" strike="noStrike">
              <a:latin typeface="Arial"/>
            </a:endParaRPr>
          </a:p>
        </p:txBody>
      </p:sp>
      <p:sp>
        <p:nvSpPr>
          <p:cNvPr id="67" name="TextShape 2"/>
          <p:cNvSpPr txBox="1"/>
          <p:nvPr/>
        </p:nvSpPr>
        <p:spPr>
          <a:xfrm>
            <a:off x="504000" y="1326600"/>
            <a:ext cx="9071640" cy="3288240"/>
          </a:xfrm>
          <a:prstGeom prst="rect">
            <a:avLst/>
          </a:prstGeom>
          <a:noFill/>
          <a:ln>
            <a:noFill/>
          </a:ln>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Topic:</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Vegetarian side:</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Meat side:</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Claim that one side is better-supported</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 name="TextShape 1"/>
          <p:cNvSpPr txBox="1"/>
          <p:nvPr/>
        </p:nvSpPr>
        <p:spPr>
          <a:xfrm>
            <a:off x="504000" y="226080"/>
            <a:ext cx="9071640" cy="946440"/>
          </a:xfrm>
          <a:prstGeom prst="rect">
            <a:avLst/>
          </a:prstGeom>
          <a:noFill/>
          <a:ln>
            <a:noFill/>
          </a:ln>
        </p:spPr>
        <p:txBody>
          <a:bodyPr lIns="0" rIns="0" tIns="0" bIns="0" anchor="ctr">
            <a:noAutofit/>
          </a:bodyPr>
          <a:p>
            <a:pPr algn="ctr"/>
            <a:r>
              <a:rPr b="0" lang="en-US" sz="4400" spc="-1" strike="noStrike">
                <a:latin typeface="Arial"/>
              </a:rPr>
              <a:t>Paragraph 1 Introduction</a:t>
            </a:r>
            <a:endParaRPr b="0" lang="en-US" sz="4400" spc="-1" strike="noStrike">
              <a:latin typeface="Arial"/>
            </a:endParaRPr>
          </a:p>
        </p:txBody>
      </p:sp>
      <p:sp>
        <p:nvSpPr>
          <p:cNvPr id="69" name="TextShape 2"/>
          <p:cNvSpPr txBox="1"/>
          <p:nvPr/>
        </p:nvSpPr>
        <p:spPr>
          <a:xfrm>
            <a:off x="504000" y="1326600"/>
            <a:ext cx="9071640" cy="3288240"/>
          </a:xfrm>
          <a:prstGeom prst="rect">
            <a:avLst/>
          </a:prstGeom>
          <a:noFill/>
          <a:ln>
            <a:noFill/>
          </a:ln>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Our paragraph:</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0" name="TextShape 1"/>
          <p:cNvSpPr txBox="1"/>
          <p:nvPr/>
        </p:nvSpPr>
        <p:spPr>
          <a:xfrm>
            <a:off x="504000" y="226080"/>
            <a:ext cx="9071640" cy="946440"/>
          </a:xfrm>
          <a:prstGeom prst="rect">
            <a:avLst/>
          </a:prstGeom>
          <a:noFill/>
          <a:ln>
            <a:noFill/>
          </a:ln>
        </p:spPr>
        <p:txBody>
          <a:bodyPr lIns="0" rIns="0" tIns="0" bIns="0" anchor="ctr">
            <a:noAutofit/>
          </a:bodyPr>
          <a:p>
            <a:pPr algn="ctr"/>
            <a:r>
              <a:rPr b="0" lang="en-US" sz="4400" spc="-1" strike="noStrike">
                <a:latin typeface="Arial"/>
              </a:rPr>
              <a:t>Paragraph 1 Introduction</a:t>
            </a:r>
            <a:endParaRPr b="0" lang="en-US" sz="4400" spc="-1" strike="noStrike">
              <a:latin typeface="Arial"/>
            </a:endParaRPr>
          </a:p>
        </p:txBody>
      </p:sp>
      <p:sp>
        <p:nvSpPr>
          <p:cNvPr id="71" name="TextShape 2"/>
          <p:cNvSpPr txBox="1"/>
          <p:nvPr/>
        </p:nvSpPr>
        <p:spPr>
          <a:xfrm>
            <a:off x="504000" y="1326600"/>
            <a:ext cx="9071640" cy="3288240"/>
          </a:xfrm>
          <a:prstGeom prst="rect">
            <a:avLst/>
          </a:prstGeom>
          <a:noFill/>
          <a:ln>
            <a:noFill/>
          </a:ln>
        </p:spPr>
        <p:txBody>
          <a:bodyPr lIns="0" rIns="0" tIns="0" bIns="0">
            <a:normAutofit fontScale="50000"/>
          </a:bodyPr>
          <a:p>
            <a:pPr marL="432000" indent="-324000">
              <a:spcBef>
                <a:spcPts val="1417"/>
              </a:spcBef>
              <a:buClr>
                <a:srgbClr val="000000"/>
              </a:buClr>
              <a:buSzPct val="45000"/>
              <a:buFont typeface="Wingdings" charset="2"/>
              <a:buChar char=""/>
            </a:pPr>
            <a:r>
              <a:rPr b="0" lang="en-US" sz="3200" spc="-1" strike="noStrike">
                <a:latin typeface="Arial"/>
              </a:rPr>
              <a:t>The textbook’s paragraph:</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Lately, the issue of school lunches has generated a lot of debate. Some people argue for vegetarian options, claiming that they are healthier. Others believe that children need meat, arguing that protein is important. The two opposing passages highlight the importance of this issue, however, the passage that argues that children need meat is more credible, since it is much better-supported with research, statistics, and facts.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2" name="TextShape 1"/>
          <p:cNvSpPr txBox="1"/>
          <p:nvPr/>
        </p:nvSpPr>
        <p:spPr>
          <a:xfrm>
            <a:off x="504000" y="-440280"/>
            <a:ext cx="9071640" cy="2279160"/>
          </a:xfrm>
          <a:prstGeom prst="rect">
            <a:avLst/>
          </a:prstGeom>
          <a:noFill/>
          <a:ln>
            <a:noFill/>
          </a:ln>
        </p:spPr>
        <p:txBody>
          <a:bodyPr lIns="0" rIns="0" tIns="0" bIns="0" anchor="ctr">
            <a:noAutofit/>
          </a:bodyPr>
          <a:p>
            <a:pPr algn="ctr"/>
            <a:br/>
            <a:br/>
            <a:r>
              <a:rPr b="0" lang="en-US" sz="3200" spc="-1" strike="noStrike">
                <a:latin typeface="Arial"/>
              </a:rPr>
              <a:t>Paragraphs 2–4 — Body Paragraphs</a:t>
            </a:r>
            <a:br/>
            <a:br/>
            <a:endParaRPr b="0" lang="en-US" sz="3200" spc="-1" strike="noStrike">
              <a:latin typeface="Arial"/>
            </a:endParaRPr>
          </a:p>
        </p:txBody>
      </p:sp>
      <p:sp>
        <p:nvSpPr>
          <p:cNvPr id="73" name="TextShape 2"/>
          <p:cNvSpPr txBox="1"/>
          <p:nvPr/>
        </p:nvSpPr>
        <p:spPr>
          <a:xfrm>
            <a:off x="504000" y="1326600"/>
            <a:ext cx="9071640" cy="3288240"/>
          </a:xfrm>
          <a:prstGeom prst="rect">
            <a:avLst/>
          </a:prstGeom>
          <a:noFill/>
          <a:ln>
            <a:noFill/>
          </a:ln>
        </p:spPr>
        <p:txBody>
          <a:bodyPr lIns="0" rIns="0" tIns="0" bIns="0">
            <a:normAutofit fontScale="85000"/>
          </a:bodyPr>
          <a:p>
            <a:pPr marL="432000" indent="-324000">
              <a:spcBef>
                <a:spcPts val="1417"/>
              </a:spcBef>
              <a:buClr>
                <a:srgbClr val="000000"/>
              </a:buClr>
              <a:buSzPct val="45000"/>
              <a:buFont typeface="Wingdings" charset="2"/>
              <a:buChar char=""/>
            </a:pPr>
            <a:r>
              <a:rPr b="0" lang="en-US" sz="3200" spc="-1" strike="noStrike">
                <a:latin typeface="Arial"/>
              </a:rPr>
              <a:t>The real strength of your essay lies in your body paragraphs. Each body paragraph must introduce and describe one reason why the position you chose is better-supported. There will be 3 reasons in total (if you follow the 5-paragraph format). Look for some of these common ready-made arguments when reviewing the passages: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4" name="TextShape 1"/>
          <p:cNvSpPr txBox="1"/>
          <p:nvPr/>
        </p:nvSpPr>
        <p:spPr>
          <a:xfrm>
            <a:off x="504000" y="226080"/>
            <a:ext cx="9071640" cy="946440"/>
          </a:xfrm>
          <a:prstGeom prst="rect">
            <a:avLst/>
          </a:prstGeom>
          <a:noFill/>
          <a:ln>
            <a:noFill/>
          </a:ln>
        </p:spPr>
        <p:txBody>
          <a:bodyPr lIns="0" rIns="0" tIns="0" bIns="0" anchor="ctr">
            <a:noAutofit/>
          </a:bodyPr>
          <a:p>
            <a:pPr algn="ctr"/>
            <a:r>
              <a:rPr b="0" lang="en-US" sz="4400" spc="-1" strike="noStrike">
                <a:latin typeface="Arial"/>
              </a:rPr>
              <a:t>Ready-made Arguments</a:t>
            </a:r>
            <a:endParaRPr b="0" lang="en-US" sz="4400" spc="-1" strike="noStrike">
              <a:latin typeface="Arial"/>
            </a:endParaRPr>
          </a:p>
        </p:txBody>
      </p:sp>
      <p:sp>
        <p:nvSpPr>
          <p:cNvPr id="75" name="TextShape 2"/>
          <p:cNvSpPr txBox="1"/>
          <p:nvPr/>
        </p:nvSpPr>
        <p:spPr>
          <a:xfrm>
            <a:off x="457200" y="1005840"/>
            <a:ext cx="9509760" cy="4664160"/>
          </a:xfrm>
          <a:prstGeom prst="rect">
            <a:avLst/>
          </a:prstGeom>
          <a:noFill/>
          <a:ln>
            <a:noFill/>
          </a:ln>
        </p:spPr>
        <p:txBody>
          <a:bodyPr lIns="0" rIns="0" tIns="0" bIns="0">
            <a:normAutofit fontScale="26000"/>
          </a:bodyPr>
          <a:p>
            <a:pPr marL="432000" indent="-324000">
              <a:spcBef>
                <a:spcPts val="1417"/>
              </a:spcBef>
              <a:buClr>
                <a:srgbClr val="000000"/>
              </a:buClr>
              <a:buSzPct val="45000"/>
              <a:buFont typeface="Wingdings" charset="2"/>
              <a:buChar char=""/>
            </a:pPr>
            <a:r>
              <a:rPr b="0" lang="en-US" sz="3200" spc="-1" strike="noStrike">
                <a:latin typeface="Arial"/>
              </a:rPr>
              <a:t>Authority figure — A reputable figure with specialized knowledge, such as a doctor, scientist, or other expert, AND, does the reference lend credibility to the overall argument?</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History — A historical event or a precedent that supports the claim the author has made.</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Statistics — Numbers or data. Does the data help the author’s position?</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Logical reasoning — A strong element of logic or “common-sense” to the argument. Is it presented in a clear, cohesive manner?</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Ethics — A moral argument. Does the author insist his or her position is correct because it is the “morally right” thing to do?</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Emotion — An appeal to the reader’s feelings. Does the argument evoke an emotional response?</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Reasonable Assumptions — Relying on assumptions to draw a conclusions. Are the assumptions reasonable?</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Forceful Vocabulary — Word choice that add weights and importance to the argument;</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 </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 </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TextShape 1"/>
          <p:cNvSpPr txBox="1"/>
          <p:nvPr/>
        </p:nvSpPr>
        <p:spPr>
          <a:xfrm>
            <a:off x="504000" y="226080"/>
            <a:ext cx="9071640" cy="946440"/>
          </a:xfrm>
          <a:prstGeom prst="rect">
            <a:avLst/>
          </a:prstGeom>
          <a:noFill/>
          <a:ln>
            <a:noFill/>
          </a:ln>
        </p:spPr>
        <p:txBody>
          <a:bodyPr lIns="0" rIns="0" tIns="0" bIns="0" anchor="ctr">
            <a:noAutofit/>
          </a:bodyPr>
          <a:p>
            <a:pPr algn="ctr"/>
            <a:r>
              <a:rPr b="0" lang="en-US" sz="4400" spc="-1" strike="noStrike">
                <a:latin typeface="Arial"/>
              </a:rPr>
              <a:t>Ready-made Arguments</a:t>
            </a:r>
            <a:endParaRPr b="0" lang="en-US" sz="4400" spc="-1" strike="noStrike">
              <a:latin typeface="Arial"/>
            </a:endParaRPr>
          </a:p>
        </p:txBody>
      </p:sp>
      <p:sp>
        <p:nvSpPr>
          <p:cNvPr id="77" name="TextShape 2"/>
          <p:cNvSpPr txBox="1"/>
          <p:nvPr/>
        </p:nvSpPr>
        <p:spPr>
          <a:xfrm>
            <a:off x="457200" y="1005840"/>
            <a:ext cx="9509760" cy="4664160"/>
          </a:xfrm>
          <a:prstGeom prst="rect">
            <a:avLst/>
          </a:prstGeom>
          <a:noFill/>
          <a:ln>
            <a:noFill/>
          </a:ln>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Not all of these will be present in every passage, but you will only need 3, and it is likely that at least 2–3 of these will be used in each argument. </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If the passage you choose only has 2 of the above supports, consider writing more than one paragraph about each, using different support. </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TextShape 1"/>
          <p:cNvSpPr txBox="1"/>
          <p:nvPr/>
        </p:nvSpPr>
        <p:spPr>
          <a:xfrm>
            <a:off x="504000" y="226080"/>
            <a:ext cx="9071640" cy="946440"/>
          </a:xfrm>
          <a:prstGeom prst="rect">
            <a:avLst/>
          </a:prstGeom>
          <a:noFill/>
          <a:ln>
            <a:noFill/>
          </a:ln>
        </p:spPr>
        <p:txBody>
          <a:bodyPr lIns="0" rIns="0" tIns="0" bIns="0" anchor="ctr">
            <a:noAutofit/>
          </a:bodyPr>
          <a:p>
            <a:pPr algn="ctr"/>
            <a:endParaRPr b="0" lang="en-US" sz="4400" spc="-1" strike="noStrike">
              <a:latin typeface="Arial"/>
            </a:endParaRPr>
          </a:p>
        </p:txBody>
      </p:sp>
      <p:sp>
        <p:nvSpPr>
          <p:cNvPr id="79" name="TextShape 2"/>
          <p:cNvSpPr txBox="1"/>
          <p:nvPr/>
        </p:nvSpPr>
        <p:spPr>
          <a:xfrm>
            <a:off x="895320" y="1326600"/>
            <a:ext cx="9071640" cy="3288240"/>
          </a:xfrm>
          <a:prstGeom prst="rect">
            <a:avLst/>
          </a:prstGeom>
          <a:noFill/>
          <a:ln>
            <a:noFill/>
          </a:ln>
        </p:spPr>
        <p:txBody>
          <a:bodyPr lIns="0" rIns="0" tIns="0" bIns="0">
            <a:normAutofit fontScale="23000"/>
          </a:bodyPr>
          <a:p>
            <a:pPr marL="432000" indent="-324000">
              <a:spcBef>
                <a:spcPts val="1417"/>
              </a:spcBef>
              <a:buClr>
                <a:srgbClr val="000000"/>
              </a:buClr>
              <a:buSzPct val="45000"/>
              <a:buFont typeface="Wingdings" charset="2"/>
              <a:buChar char=""/>
            </a:pPr>
            <a:r>
              <a:rPr b="0" lang="en-US" sz="3200" spc="-1" strike="noStrike">
                <a:latin typeface="Arial"/>
              </a:rPr>
              <a:t>When you outline your GED Essay, pre-write your thesis and decide on which three forms of support you will discuss to prove that your passage is better-supported. This will help you organize of the rest of your essay. Now that we have chosen our three examples, we can make a more specific outline:</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    </a:t>
            </a:r>
            <a:r>
              <a:rPr b="0" lang="en-US" sz="3200" spc="-1" strike="noStrike">
                <a:latin typeface="Arial"/>
              </a:rPr>
              <a:t>Paragraph 1 — Introduction (why Position X is better-supported)</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    </a:t>
            </a:r>
            <a:r>
              <a:rPr b="0" lang="en-US" sz="3200" spc="-1" strike="noStrike">
                <a:latin typeface="Arial"/>
              </a:rPr>
              <a:t>Paragraph 2 — Emotional Appeal</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    </a:t>
            </a:r>
            <a:r>
              <a:rPr b="0" lang="en-US" sz="3200" spc="-1" strike="noStrike">
                <a:latin typeface="Arial"/>
              </a:rPr>
              <a:t>Paragraph 3 — Authority Figure’s Opinion</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    </a:t>
            </a:r>
            <a:r>
              <a:rPr b="0" lang="en-US" sz="3200" spc="-1" strike="noStrike">
                <a:latin typeface="Arial"/>
              </a:rPr>
              <a:t>Paragraph 4 — Forceful Vocabulary</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    </a:t>
            </a:r>
            <a:r>
              <a:rPr b="0" lang="en-US" sz="3200" spc="-1" strike="noStrike">
                <a:latin typeface="Arial"/>
              </a:rPr>
              <a:t>Paragraph 5 — Conclusion (why Position Y is not well supported)</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Let’s look at how we can “plug” some of these ready-made arguments into a body paragraph:</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TextShape 1"/>
          <p:cNvSpPr txBox="1"/>
          <p:nvPr/>
        </p:nvSpPr>
        <p:spPr>
          <a:xfrm>
            <a:off x="504000" y="226080"/>
            <a:ext cx="9071640" cy="946440"/>
          </a:xfrm>
          <a:prstGeom prst="rect">
            <a:avLst/>
          </a:prstGeom>
          <a:noFill/>
          <a:ln>
            <a:noFill/>
          </a:ln>
        </p:spPr>
        <p:txBody>
          <a:bodyPr lIns="0" rIns="0" tIns="0" bIns="0" anchor="ctr">
            <a:noAutofit/>
          </a:bodyPr>
          <a:p>
            <a:pPr algn="ctr"/>
            <a:r>
              <a:rPr b="0" lang="en-US" sz="4400" spc="-1" strike="noStrike">
                <a:latin typeface="Arial"/>
              </a:rPr>
              <a:t>What to Expect</a:t>
            </a:r>
            <a:endParaRPr b="0" lang="en-US" sz="4400" spc="-1" strike="noStrike">
              <a:latin typeface="Arial"/>
            </a:endParaRPr>
          </a:p>
        </p:txBody>
      </p:sp>
      <p:sp>
        <p:nvSpPr>
          <p:cNvPr id="44" name="TextShape 2"/>
          <p:cNvSpPr txBox="1"/>
          <p:nvPr/>
        </p:nvSpPr>
        <p:spPr>
          <a:xfrm>
            <a:off x="504000" y="1326600"/>
            <a:ext cx="9071640" cy="3288240"/>
          </a:xfrm>
          <a:prstGeom prst="rect">
            <a:avLst/>
          </a:prstGeom>
          <a:noFill/>
          <a:ln>
            <a:noFill/>
          </a:ln>
        </p:spPr>
        <p:txBody>
          <a:bodyPr lIns="0" rIns="0" tIns="0" bIns="0">
            <a:normAutofit fontScale="73000"/>
          </a:bodyPr>
          <a:p>
            <a:pPr marL="432000" indent="-324000">
              <a:spcBef>
                <a:spcPts val="1417"/>
              </a:spcBef>
              <a:buClr>
                <a:srgbClr val="000000"/>
              </a:buClr>
              <a:buSzPct val="45000"/>
              <a:buFont typeface="Wingdings" charset="2"/>
              <a:buChar char=""/>
            </a:pPr>
            <a:r>
              <a:rPr b="0" lang="en-US" sz="3200" spc="-1" strike="noStrike">
                <a:latin typeface="Arial"/>
              </a:rPr>
              <a:t>You will type your essay into a text box. </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You will first be presented with two Stimulus Passages and then you will be given an essay prompt. The </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Stimulus Passages will each have 4–5 short paragraphs that introduce an issue and take a stance on that issue, with one passage opposing the other. </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TextShape 1"/>
          <p:cNvSpPr txBox="1"/>
          <p:nvPr/>
        </p:nvSpPr>
        <p:spPr>
          <a:xfrm>
            <a:off x="504000" y="226080"/>
            <a:ext cx="9071640" cy="946440"/>
          </a:xfrm>
          <a:prstGeom prst="rect">
            <a:avLst/>
          </a:prstGeom>
          <a:noFill/>
          <a:ln>
            <a:noFill/>
          </a:ln>
        </p:spPr>
        <p:txBody>
          <a:bodyPr lIns="0" rIns="0" tIns="0" bIns="0" anchor="ctr">
            <a:noAutofit/>
          </a:bodyPr>
          <a:p>
            <a:pPr algn="ctr"/>
            <a:r>
              <a:rPr b="0" lang="en-US" sz="4400" spc="-1" strike="noStrike">
                <a:latin typeface="Arial"/>
              </a:rPr>
              <a:t>Generalized Example</a:t>
            </a:r>
            <a:endParaRPr b="0" lang="en-US" sz="4400" spc="-1" strike="noStrike">
              <a:latin typeface="Arial"/>
            </a:endParaRPr>
          </a:p>
        </p:txBody>
      </p:sp>
      <p:sp>
        <p:nvSpPr>
          <p:cNvPr id="81" name="TextShape 2"/>
          <p:cNvSpPr txBox="1"/>
          <p:nvPr/>
        </p:nvSpPr>
        <p:spPr>
          <a:xfrm>
            <a:off x="504000" y="1326600"/>
            <a:ext cx="9071640" cy="3288240"/>
          </a:xfrm>
          <a:prstGeom prst="rect">
            <a:avLst/>
          </a:prstGeom>
          <a:noFill/>
          <a:ln>
            <a:noFill/>
          </a:ln>
        </p:spPr>
        <p:txBody>
          <a:bodyPr lIns="0" rIns="0" tIns="0" bIns="0">
            <a:normAutofit fontScale="45000"/>
          </a:bodyPr>
          <a:p>
            <a:pPr marL="432000" indent="-324000">
              <a:spcBef>
                <a:spcPts val="1417"/>
              </a:spcBef>
              <a:buClr>
                <a:srgbClr val="000000"/>
              </a:buClr>
              <a:buSzPct val="45000"/>
              <a:buFont typeface="Wingdings" charset="2"/>
              <a:buChar char=""/>
            </a:pPr>
            <a:r>
              <a:rPr b="0" lang="en-US" sz="3200" spc="-1" strike="noStrike">
                <a:latin typeface="Arial"/>
              </a:rPr>
              <a:t>The primary reason why (the X position) is better-supported is because it uses clear </a:t>
            </a:r>
            <a:r>
              <a:rPr b="0" lang="en-US" sz="3200" spc="-1" strike="noStrike" u="sng">
                <a:uFillTx/>
                <a:latin typeface="Arial"/>
              </a:rPr>
              <a:t>logical reasoning</a:t>
            </a:r>
            <a:r>
              <a:rPr b="0" lang="en-US" sz="3200" spc="-1" strike="noStrike">
                <a:latin typeface="Arial"/>
              </a:rPr>
              <a:t> to present its argument in a cohesive, persuasive manner. The position opens with a clear thesis, stating (insert a quote or a paraphrased piece of evidence from the passage). The writer then logically moves from broad to specific detail backing up the thesis. By summarizing her argument at the end, she highlights her sound logic and provides a clear, well-organized, and logical structure to her argument. </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TextShape 1"/>
          <p:cNvSpPr txBox="1"/>
          <p:nvPr/>
        </p:nvSpPr>
        <p:spPr>
          <a:xfrm>
            <a:off x="504000" y="226080"/>
            <a:ext cx="9071640" cy="946440"/>
          </a:xfrm>
          <a:prstGeom prst="rect">
            <a:avLst/>
          </a:prstGeom>
          <a:noFill/>
          <a:ln>
            <a:noFill/>
          </a:ln>
        </p:spPr>
        <p:txBody>
          <a:bodyPr lIns="0" rIns="0" tIns="0" bIns="0" anchor="ctr">
            <a:noAutofit/>
          </a:bodyPr>
          <a:p>
            <a:pPr algn="ctr"/>
            <a:r>
              <a:rPr b="0" lang="en-US" sz="4400" spc="-1" strike="noStrike">
                <a:latin typeface="Arial"/>
              </a:rPr>
              <a:t>Body Paragraph</a:t>
            </a:r>
            <a:endParaRPr b="0" lang="en-US" sz="4400" spc="-1" strike="noStrike">
              <a:latin typeface="Arial"/>
            </a:endParaRPr>
          </a:p>
        </p:txBody>
      </p:sp>
      <p:sp>
        <p:nvSpPr>
          <p:cNvPr id="83" name="TextShape 2"/>
          <p:cNvSpPr txBox="1"/>
          <p:nvPr/>
        </p:nvSpPr>
        <p:spPr>
          <a:xfrm>
            <a:off x="504000" y="1326600"/>
            <a:ext cx="9071640" cy="3288240"/>
          </a:xfrm>
          <a:prstGeom prst="rect">
            <a:avLst/>
          </a:prstGeom>
          <a:noFill/>
          <a:ln>
            <a:noFill/>
          </a:ln>
        </p:spPr>
        <p:txBody>
          <a:bodyPr lIns="0" rIns="0" tIns="0" bIns="0">
            <a:normAutofit fontScale="44000"/>
          </a:bodyPr>
          <a:p>
            <a:pPr marL="432000" indent="-324000">
              <a:spcBef>
                <a:spcPts val="1417"/>
              </a:spcBef>
              <a:buClr>
                <a:srgbClr val="000000"/>
              </a:buClr>
              <a:buSzPct val="45000"/>
              <a:buFont typeface="Wingdings" charset="2"/>
              <a:buChar char=""/>
            </a:pPr>
            <a:r>
              <a:rPr b="0" lang="en-US" sz="3200" spc="-1" strike="noStrike">
                <a:latin typeface="Arial"/>
              </a:rPr>
              <a:t>Notice how this </a:t>
            </a:r>
            <a:r>
              <a:rPr b="1" lang="en-US" sz="3200" spc="-1" strike="noStrike">
                <a:latin typeface="Arial"/>
              </a:rPr>
              <a:t>body paragraph</a:t>
            </a:r>
            <a:r>
              <a:rPr b="0" lang="en-US" sz="3200" spc="-1" strike="noStrike">
                <a:latin typeface="Arial"/>
              </a:rPr>
              <a:t> introduces the example in the first sentence (“logical reasoning”), and then cites 3 specific examples from the passage that employ this logical reasoning. The final sentence reiterates and emphasizes the overall idea of the paragraph.</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 </a:t>
            </a:r>
            <a:r>
              <a:rPr b="0" lang="en-US" sz="3200" spc="-1" strike="noStrike">
                <a:latin typeface="Arial"/>
              </a:rPr>
              <a:t>This paragraph is only 5 sentences (if you include a quote), yet it does a great job (1) introducing the superiority of the argued position, (2) giving examples from the passage to support a specific idea, and (3) concluding the paragraph.</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TextShape 1"/>
          <p:cNvSpPr txBox="1"/>
          <p:nvPr/>
        </p:nvSpPr>
        <p:spPr>
          <a:xfrm>
            <a:off x="504000" y="226080"/>
            <a:ext cx="9071640" cy="946440"/>
          </a:xfrm>
          <a:prstGeom prst="rect">
            <a:avLst/>
          </a:prstGeom>
          <a:noFill/>
          <a:ln>
            <a:noFill/>
          </a:ln>
        </p:spPr>
        <p:txBody>
          <a:bodyPr lIns="0" rIns="0" tIns="0" bIns="0" anchor="ctr">
            <a:noAutofit/>
          </a:bodyPr>
          <a:p>
            <a:pPr algn="ctr"/>
            <a:r>
              <a:rPr b="0" lang="en-US" sz="4400" spc="-1" strike="noStrike">
                <a:latin typeface="Arial"/>
              </a:rPr>
              <a:t>Body Paragraph</a:t>
            </a:r>
            <a:endParaRPr b="0" lang="en-US" sz="4400" spc="-1" strike="noStrike">
              <a:latin typeface="Arial"/>
            </a:endParaRPr>
          </a:p>
        </p:txBody>
      </p:sp>
      <p:sp>
        <p:nvSpPr>
          <p:cNvPr id="85" name="TextShape 2"/>
          <p:cNvSpPr txBox="1"/>
          <p:nvPr/>
        </p:nvSpPr>
        <p:spPr>
          <a:xfrm>
            <a:off x="504000" y="1326600"/>
            <a:ext cx="9071640" cy="3288240"/>
          </a:xfrm>
          <a:prstGeom prst="rect">
            <a:avLst/>
          </a:prstGeom>
          <a:noFill/>
          <a:ln>
            <a:noFill/>
          </a:ln>
        </p:spPr>
        <p:txBody>
          <a:bodyPr lIns="0" rIns="0" tIns="0" bIns="0">
            <a:normAutofit fontScale="47000"/>
          </a:bodyPr>
          <a:p>
            <a:pPr marL="432000" indent="-324000">
              <a:spcBef>
                <a:spcPts val="1417"/>
              </a:spcBef>
              <a:buClr>
                <a:srgbClr val="000000"/>
              </a:buClr>
              <a:buSzPct val="45000"/>
              <a:buFont typeface="Wingdings" charset="2"/>
              <a:buChar char=""/>
            </a:pPr>
            <a:r>
              <a:rPr b="0" lang="en-US" sz="3200" spc="-1" strike="noStrike">
                <a:latin typeface="Arial"/>
              </a:rPr>
              <a:t>In each body paragraph, you must defend your assertion that ONE position is better-supported with at least one specific reference showing this support. </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If you choose, “authority figures” as an example, but there is only 1 authority figure mentioned in the passage, it’s okay to spend the entire body paragraph discussing that one figure. </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You do not need to make up anything that is not in the passage—in fact, you shouldn’t!</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TextShape 1"/>
          <p:cNvSpPr txBox="1"/>
          <p:nvPr/>
        </p:nvSpPr>
        <p:spPr>
          <a:xfrm>
            <a:off x="504000" y="226080"/>
            <a:ext cx="9071640" cy="946440"/>
          </a:xfrm>
          <a:prstGeom prst="rect">
            <a:avLst/>
          </a:prstGeom>
          <a:noFill/>
          <a:ln>
            <a:noFill/>
          </a:ln>
        </p:spPr>
        <p:txBody>
          <a:bodyPr lIns="0" rIns="0" tIns="0" bIns="0" anchor="ctr">
            <a:noAutofit/>
          </a:bodyPr>
          <a:p>
            <a:pPr algn="ctr"/>
            <a:r>
              <a:rPr b="0" lang="en-US" sz="3200" spc="-1" strike="noStrike">
                <a:latin typeface="Arial"/>
              </a:rPr>
              <a:t>Paragraph 5 — Conclusion</a:t>
            </a:r>
            <a:endParaRPr b="0" lang="en-US" sz="3200" spc="-1" strike="noStrike">
              <a:latin typeface="Arial"/>
            </a:endParaRPr>
          </a:p>
        </p:txBody>
      </p:sp>
      <p:sp>
        <p:nvSpPr>
          <p:cNvPr id="87" name="TextShape 2"/>
          <p:cNvSpPr txBox="1"/>
          <p:nvPr/>
        </p:nvSpPr>
        <p:spPr>
          <a:xfrm>
            <a:off x="504000" y="1326600"/>
            <a:ext cx="9071640" cy="3288240"/>
          </a:xfrm>
          <a:prstGeom prst="rect">
            <a:avLst/>
          </a:prstGeom>
          <a:noFill/>
          <a:ln>
            <a:noFill/>
          </a:ln>
        </p:spPr>
        <p:txBody>
          <a:bodyPr lIns="0" rIns="0" tIns="0" bIns="0">
            <a:normAutofit fontScale="52000"/>
          </a:bodyPr>
          <a:p>
            <a:pPr marL="432000" indent="-324000">
              <a:spcBef>
                <a:spcPts val="1417"/>
              </a:spcBef>
              <a:buClr>
                <a:srgbClr val="000000"/>
              </a:buClr>
              <a:buSzPct val="45000"/>
              <a:buFont typeface="Wingdings" charset="2"/>
              <a:buChar char=""/>
            </a:pPr>
            <a:r>
              <a:rPr b="0" lang="en-US" sz="3200" spc="-1" strike="noStrike">
                <a:latin typeface="Arial"/>
              </a:rPr>
              <a:t>In conclusion, due to its emotional appeals, inclusion of an authority’s opinion, and forceful vocabulary, the (X position) is better-supported and much more convincing than the (Y position). Though there is some evidence provided in (Passage Y), it is weak and vague. For example, (insert 1 or 2 examples from (Passage Y) that are weak). As presented, the (X position) is much stronger than its counterpart because it is much better-supported and significantly more convincing.</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Shape 1"/>
          <p:cNvSpPr txBox="1"/>
          <p:nvPr/>
        </p:nvSpPr>
        <p:spPr>
          <a:xfrm>
            <a:off x="504000" y="-32040"/>
            <a:ext cx="9071640" cy="946440"/>
          </a:xfrm>
          <a:prstGeom prst="rect">
            <a:avLst/>
          </a:prstGeom>
          <a:noFill/>
          <a:ln>
            <a:noFill/>
          </a:ln>
        </p:spPr>
        <p:txBody>
          <a:bodyPr lIns="0" rIns="0" tIns="0" bIns="0" anchor="ctr">
            <a:noAutofit/>
          </a:bodyPr>
          <a:p>
            <a:pPr algn="ctr"/>
            <a:r>
              <a:rPr b="0" lang="en-US" sz="2800" spc="-1" strike="noStrike">
                <a:latin typeface="Arial"/>
              </a:rPr>
              <a:t>Example: Which essay is better supported?</a:t>
            </a:r>
            <a:endParaRPr b="0" lang="en-US" sz="2800" spc="-1" strike="noStrike">
              <a:latin typeface="Arial"/>
            </a:endParaRPr>
          </a:p>
        </p:txBody>
      </p:sp>
      <p:sp>
        <p:nvSpPr>
          <p:cNvPr id="89" name="TextShape 2"/>
          <p:cNvSpPr txBox="1"/>
          <p:nvPr/>
        </p:nvSpPr>
        <p:spPr>
          <a:xfrm>
            <a:off x="229680" y="1326600"/>
            <a:ext cx="4525200" cy="3288240"/>
          </a:xfrm>
          <a:prstGeom prst="rect">
            <a:avLst/>
          </a:prstGeom>
          <a:noFill/>
          <a:ln>
            <a:noFill/>
          </a:ln>
        </p:spPr>
        <p:txBody>
          <a:bodyPr lIns="0" rIns="0" tIns="0" bIns="0">
            <a:normAutofit fontScale="56000"/>
          </a:bodyPr>
          <a:p>
            <a:pPr marL="432000" indent="-324000">
              <a:spcBef>
                <a:spcPts val="1417"/>
              </a:spcBef>
              <a:buClr>
                <a:srgbClr val="000000"/>
              </a:buClr>
              <a:buSzPct val="45000"/>
              <a:buFont typeface="Wingdings" charset="2"/>
              <a:buChar char=""/>
            </a:pPr>
            <a:r>
              <a:rPr b="0" lang="en-US" sz="3200" spc="-1" strike="noStrike">
                <a:latin typeface="Arial"/>
              </a:rPr>
              <a:t>Passage 1: School lunch should be 100% vegetarian in order to improve the health of students, and reduce obesity.</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This passage provides statistics that show that vegetables are good for children</a:t>
            </a:r>
            <a:endParaRPr b="0" lang="en-US" sz="3200" spc="-1" strike="noStrike">
              <a:latin typeface="Arial"/>
            </a:endParaRPr>
          </a:p>
        </p:txBody>
      </p:sp>
      <p:sp>
        <p:nvSpPr>
          <p:cNvPr id="90" name="TextShape 3"/>
          <p:cNvSpPr txBox="1"/>
          <p:nvPr/>
        </p:nvSpPr>
        <p:spPr>
          <a:xfrm>
            <a:off x="4937760" y="741960"/>
            <a:ext cx="5142240" cy="6207480"/>
          </a:xfrm>
          <a:prstGeom prst="rect">
            <a:avLst/>
          </a:prstGeom>
          <a:noFill/>
          <a:ln>
            <a:noFill/>
          </a:ln>
        </p:spPr>
        <p:txBody>
          <a:bodyPr lIns="90000" rIns="90000" tIns="45000" bIns="45000">
            <a:noAutofit/>
          </a:bodyPr>
          <a:p>
            <a:r>
              <a:rPr b="0" lang="en-US" sz="2400" spc="-1" strike="noStrike">
                <a:latin typeface="Arial"/>
              </a:rPr>
              <a:t>Passage 2: It is crucial that school lunches provide animal protein which is crucial for superior athle atic performance and sustained energy levels in children.</a:t>
            </a:r>
            <a:endParaRPr b="0" lang="en-US" sz="2400" spc="-1" strike="noStrike">
              <a:latin typeface="Arial"/>
            </a:endParaRPr>
          </a:p>
          <a:p>
            <a:r>
              <a:rPr b="0" lang="en-US" sz="2400" spc="-1" strike="noStrike">
                <a:latin typeface="Arial"/>
              </a:rPr>
              <a:t>This passage provides:</a:t>
            </a:r>
            <a:endParaRPr b="0" lang="en-US" sz="2400" spc="-1" strike="noStrike">
              <a:latin typeface="Arial"/>
            </a:endParaRPr>
          </a:p>
          <a:p>
            <a:r>
              <a:rPr b="0" lang="en-US" sz="2400" spc="-1" strike="noStrike">
                <a:latin typeface="Arial"/>
              </a:rPr>
              <a:t>Quotes from a doctor that meat protein keeps children more alert in class.</a:t>
            </a:r>
            <a:endParaRPr b="0" lang="en-US" sz="2400" spc="-1" strike="noStrike">
              <a:latin typeface="Arial"/>
            </a:endParaRPr>
          </a:p>
          <a:p>
            <a:r>
              <a:rPr b="0" lang="en-US" sz="2400" spc="-1" strike="noStrike">
                <a:latin typeface="Arial"/>
              </a:rPr>
              <a:t>Scientific research supporting this claim </a:t>
            </a:r>
            <a:endParaRPr b="0" lang="en-US" sz="2400" spc="-1" strike="noStrike">
              <a:latin typeface="Arial"/>
            </a:endParaRPr>
          </a:p>
          <a:p>
            <a:r>
              <a:rPr b="0" lang="en-US" sz="2400" spc="-1" strike="noStrike">
                <a:latin typeface="Arial"/>
              </a:rPr>
              <a:t>Statistics showing that test scores dropped after switching to vegetarian lunches.</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TextShape 1"/>
          <p:cNvSpPr txBox="1"/>
          <p:nvPr/>
        </p:nvSpPr>
        <p:spPr>
          <a:xfrm>
            <a:off x="504000" y="226080"/>
            <a:ext cx="9071640" cy="946440"/>
          </a:xfrm>
          <a:prstGeom prst="rect">
            <a:avLst/>
          </a:prstGeom>
          <a:noFill/>
          <a:ln>
            <a:noFill/>
          </a:ln>
        </p:spPr>
        <p:txBody>
          <a:bodyPr lIns="0" rIns="0" tIns="0" bIns="0" anchor="ctr">
            <a:noAutofit/>
          </a:bodyPr>
          <a:p>
            <a:pPr algn="ctr"/>
            <a:r>
              <a:rPr b="0" lang="en-US" sz="4400" spc="-1" strike="noStrike">
                <a:latin typeface="Arial"/>
              </a:rPr>
              <a:t>What type of argurments?</a:t>
            </a:r>
            <a:endParaRPr b="0" lang="en-US" sz="4400" spc="-1" strike="noStrike">
              <a:latin typeface="Arial"/>
            </a:endParaRPr>
          </a:p>
        </p:txBody>
      </p:sp>
      <p:sp>
        <p:nvSpPr>
          <p:cNvPr id="92" name="TextShape 2"/>
          <p:cNvSpPr txBox="1"/>
          <p:nvPr/>
        </p:nvSpPr>
        <p:spPr>
          <a:xfrm>
            <a:off x="504000" y="1326600"/>
            <a:ext cx="4068000" cy="3288240"/>
          </a:xfrm>
          <a:prstGeom prst="rect">
            <a:avLst/>
          </a:prstGeom>
          <a:noFill/>
          <a:ln>
            <a:noFill/>
          </a:ln>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Vegetarian</a:t>
            </a:r>
            <a:endParaRPr b="0" lang="en-US" sz="3200" spc="-1" strike="noStrike">
              <a:latin typeface="Arial"/>
            </a:endParaRPr>
          </a:p>
        </p:txBody>
      </p:sp>
      <p:sp>
        <p:nvSpPr>
          <p:cNvPr id="93" name="TextShape 3"/>
          <p:cNvSpPr txBox="1"/>
          <p:nvPr/>
        </p:nvSpPr>
        <p:spPr>
          <a:xfrm>
            <a:off x="4686480" y="1337400"/>
            <a:ext cx="4663440" cy="546120"/>
          </a:xfrm>
          <a:prstGeom prst="rect">
            <a:avLst/>
          </a:prstGeom>
          <a:noFill/>
          <a:ln>
            <a:noFill/>
          </a:ln>
        </p:spPr>
        <p:txBody>
          <a:bodyPr lIns="90000" rIns="90000" tIns="45000" bIns="45000">
            <a:noAutofit/>
          </a:bodyPr>
          <a:p>
            <a:r>
              <a:rPr b="0" lang="en-US" sz="3200" spc="-1" strike="noStrike">
                <a:latin typeface="Arial"/>
              </a:rPr>
              <a:t>Meat eater</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TextShape 1"/>
          <p:cNvSpPr txBox="1"/>
          <p:nvPr/>
        </p:nvSpPr>
        <p:spPr>
          <a:xfrm>
            <a:off x="504000" y="226080"/>
            <a:ext cx="9071640" cy="946440"/>
          </a:xfrm>
          <a:prstGeom prst="rect">
            <a:avLst/>
          </a:prstGeom>
          <a:noFill/>
          <a:ln>
            <a:noFill/>
          </a:ln>
        </p:spPr>
        <p:txBody>
          <a:bodyPr lIns="0" rIns="0" tIns="0" bIns="0" anchor="ctr">
            <a:noAutofit/>
          </a:bodyPr>
          <a:p>
            <a:pPr algn="ctr"/>
            <a:r>
              <a:rPr b="0" lang="en-US" sz="4400" spc="-1" strike="noStrike">
                <a:latin typeface="Arial"/>
              </a:rPr>
              <a:t>What to Expect</a:t>
            </a:r>
            <a:endParaRPr b="0" lang="en-US" sz="4400" spc="-1" strike="noStrike">
              <a:latin typeface="Arial"/>
            </a:endParaRPr>
          </a:p>
        </p:txBody>
      </p:sp>
      <p:sp>
        <p:nvSpPr>
          <p:cNvPr id="46" name="TextShape 2"/>
          <p:cNvSpPr txBox="1"/>
          <p:nvPr/>
        </p:nvSpPr>
        <p:spPr>
          <a:xfrm>
            <a:off x="504000" y="1326600"/>
            <a:ext cx="9071640" cy="3288240"/>
          </a:xfrm>
          <a:prstGeom prst="rect">
            <a:avLst/>
          </a:prstGeom>
          <a:noFill/>
          <a:ln>
            <a:noFill/>
          </a:ln>
        </p:spPr>
        <p:txBody>
          <a:bodyPr lIns="0" rIns="0" tIns="0" bIns="0">
            <a:normAutofit fontScale="63000"/>
          </a:bodyPr>
          <a:p>
            <a:pPr marL="432000" indent="-324000">
              <a:spcBef>
                <a:spcPts val="1417"/>
              </a:spcBef>
              <a:buClr>
                <a:srgbClr val="000000"/>
              </a:buClr>
              <a:buSzPct val="45000"/>
              <a:buFont typeface="Wingdings" charset="2"/>
              <a:buChar char=""/>
            </a:pPr>
            <a:r>
              <a:rPr b="0" lang="en-US" sz="3200" spc="-1" strike="noStrike">
                <a:latin typeface="Arial"/>
              </a:rPr>
              <a:t>You will then be given the following prompt:</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In your response, </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analyze both positions presented in the article to determine which one is best supported. </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Use relevant and specific evidence from the article to support your response. </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Type your response in the box below. </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You should expect to spend up to 45 minutes in planning, drafting, and editing your response.</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TextShape 1"/>
          <p:cNvSpPr txBox="1"/>
          <p:nvPr/>
        </p:nvSpPr>
        <p:spPr>
          <a:xfrm>
            <a:off x="504000" y="74160"/>
            <a:ext cx="9071640" cy="1250280"/>
          </a:xfrm>
          <a:prstGeom prst="rect">
            <a:avLst/>
          </a:prstGeom>
          <a:noFill/>
          <a:ln>
            <a:noFill/>
          </a:ln>
        </p:spPr>
        <p:txBody>
          <a:bodyPr lIns="0" rIns="0" tIns="0" bIns="0" anchor="ctr">
            <a:noAutofit/>
          </a:bodyPr>
          <a:p>
            <a:pPr algn="ctr"/>
            <a:r>
              <a:rPr b="0" lang="en-US" sz="4400" spc="-1" strike="noStrike">
                <a:latin typeface="Arial"/>
              </a:rPr>
              <a:t>One suggestion for how to divide time</a:t>
            </a:r>
            <a:endParaRPr b="0" lang="en-US" sz="4400" spc="-1" strike="noStrike">
              <a:latin typeface="Arial"/>
            </a:endParaRPr>
          </a:p>
        </p:txBody>
      </p:sp>
      <p:sp>
        <p:nvSpPr>
          <p:cNvPr id="48" name="TextShape 2"/>
          <p:cNvSpPr txBox="1"/>
          <p:nvPr/>
        </p:nvSpPr>
        <p:spPr>
          <a:xfrm>
            <a:off x="504000" y="1326600"/>
            <a:ext cx="9071640" cy="3288240"/>
          </a:xfrm>
          <a:prstGeom prst="rect">
            <a:avLst/>
          </a:prstGeom>
          <a:noFill/>
          <a:ln>
            <a:noFill/>
          </a:ln>
        </p:spPr>
        <p:txBody>
          <a:bodyPr lIns="0" rIns="0" tIns="0" bIns="0">
            <a:normAutofit fontScale="51000"/>
          </a:bodyPr>
          <a:p>
            <a:pPr marL="432000" indent="-324000">
              <a:spcBef>
                <a:spcPts val="1417"/>
              </a:spcBef>
              <a:buClr>
                <a:srgbClr val="000000"/>
              </a:buClr>
              <a:buSzPct val="45000"/>
              <a:buFont typeface="Wingdings" charset="2"/>
              <a:buChar char=""/>
            </a:pPr>
            <a:r>
              <a:rPr b="0" lang="en-US" sz="3200" spc="-1" strike="noStrike">
                <a:latin typeface="Arial"/>
              </a:rPr>
              <a:t>Step 1 (5 minutes): </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Read both passages. </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Write down the issue and position that each passage is taking. </a:t>
            </a:r>
            <a:endParaRPr b="0" lang="en-US" sz="2800" spc="-1" strike="noStrike">
              <a:latin typeface="Arial"/>
            </a:endParaRPr>
          </a:p>
          <a:p>
            <a:pPr lvl="1" marL="864000" indent="-324000">
              <a:spcBef>
                <a:spcPts val="1134"/>
              </a:spcBef>
              <a:buClr>
                <a:srgbClr val="000000"/>
              </a:buClr>
              <a:buSzPct val="75000"/>
              <a:buFont typeface="Symbol" charset="2"/>
              <a:buChar char=""/>
            </a:pPr>
            <a:r>
              <a:rPr b="0" i="1" lang="en-US" sz="2800" spc="-1" strike="noStrike">
                <a:latin typeface="Arial"/>
              </a:rPr>
              <a:t>Try to ignore your own personal feelings on the topic.</a:t>
            </a:r>
            <a:r>
              <a:rPr b="0" lang="en-US" sz="2800" spc="-1" strike="noStrike">
                <a:latin typeface="Arial"/>
              </a:rPr>
              <a:t> </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Your job is to explain why one of the sides is </a:t>
            </a:r>
            <a:r>
              <a:rPr b="1" lang="en-US" sz="2800" spc="-1" strike="noStrike">
                <a:latin typeface="Arial"/>
              </a:rPr>
              <a:t>better supported. </a:t>
            </a:r>
            <a:r>
              <a:rPr b="0" lang="en-US" sz="2800" spc="-1" strike="noStrike">
                <a:latin typeface="Arial"/>
              </a:rPr>
              <a:t>It is fine to completely disagree with the side you defend. </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You are not writing about who you agree with, you are writing about who supports their argument best.</a:t>
            </a:r>
            <a:endParaRPr b="0" lang="en-US" sz="28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 </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TextShape 1"/>
          <p:cNvSpPr txBox="1"/>
          <p:nvPr/>
        </p:nvSpPr>
        <p:spPr>
          <a:xfrm>
            <a:off x="504000" y="74160"/>
            <a:ext cx="9071640" cy="1250280"/>
          </a:xfrm>
          <a:prstGeom prst="rect">
            <a:avLst/>
          </a:prstGeom>
          <a:noFill/>
          <a:ln>
            <a:noFill/>
          </a:ln>
        </p:spPr>
        <p:txBody>
          <a:bodyPr lIns="0" rIns="0" tIns="0" bIns="0" anchor="ctr">
            <a:noAutofit/>
          </a:bodyPr>
          <a:p>
            <a:pPr algn="ctr"/>
            <a:r>
              <a:rPr b="0" lang="en-US" sz="4400" spc="-1" strike="noStrike">
                <a:latin typeface="Arial"/>
              </a:rPr>
              <a:t>One suggestion for how to divide time</a:t>
            </a:r>
            <a:endParaRPr b="0" lang="en-US" sz="4400" spc="-1" strike="noStrike">
              <a:latin typeface="Arial"/>
            </a:endParaRPr>
          </a:p>
        </p:txBody>
      </p:sp>
      <p:sp>
        <p:nvSpPr>
          <p:cNvPr id="50" name="TextShape 2"/>
          <p:cNvSpPr txBox="1"/>
          <p:nvPr/>
        </p:nvSpPr>
        <p:spPr>
          <a:xfrm>
            <a:off x="504000" y="1326600"/>
            <a:ext cx="9071640" cy="3288240"/>
          </a:xfrm>
          <a:prstGeom prst="rect">
            <a:avLst/>
          </a:prstGeom>
          <a:noFill/>
          <a:ln>
            <a:noFill/>
          </a:ln>
        </p:spPr>
        <p:txBody>
          <a:bodyPr lIns="0" rIns="0" tIns="0" bIns="0">
            <a:normAutofit fontScale="65000"/>
          </a:bodyPr>
          <a:p>
            <a:pPr marL="432000" indent="-324000">
              <a:spcBef>
                <a:spcPts val="1417"/>
              </a:spcBef>
              <a:buClr>
                <a:srgbClr val="000000"/>
              </a:buClr>
              <a:buSzPct val="45000"/>
              <a:buFont typeface="Wingdings" charset="2"/>
              <a:buChar char=""/>
            </a:pPr>
            <a:r>
              <a:rPr b="0" lang="en-US" sz="3200" spc="-1" strike="noStrike">
                <a:latin typeface="Arial"/>
              </a:rPr>
              <a:t>Step 2 (5 minutes): </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Ask yourself: which side seems like it has more supporting details and/or examples?</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Your task is like a teacher who is grading an essay.</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Remember ‘better supported’’ does not mean ‘right.’</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You are not required to argue in favor of one of the positions. </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You only need to explain why one position is better-supported than the other position.</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TextShape 1"/>
          <p:cNvSpPr txBox="1"/>
          <p:nvPr/>
        </p:nvSpPr>
        <p:spPr>
          <a:xfrm>
            <a:off x="504000" y="-32040"/>
            <a:ext cx="9071640" cy="946440"/>
          </a:xfrm>
          <a:prstGeom prst="rect">
            <a:avLst/>
          </a:prstGeom>
          <a:noFill/>
          <a:ln>
            <a:noFill/>
          </a:ln>
        </p:spPr>
        <p:txBody>
          <a:bodyPr lIns="0" rIns="0" tIns="0" bIns="0" anchor="ctr">
            <a:noAutofit/>
          </a:bodyPr>
          <a:p>
            <a:pPr algn="ctr"/>
            <a:r>
              <a:rPr b="0" lang="en-US" sz="2800" spc="-1" strike="noStrike">
                <a:latin typeface="Arial"/>
              </a:rPr>
              <a:t>Example: Which essay is better supported?</a:t>
            </a:r>
            <a:endParaRPr b="0" lang="en-US" sz="2800" spc="-1" strike="noStrike">
              <a:latin typeface="Arial"/>
            </a:endParaRPr>
          </a:p>
        </p:txBody>
      </p:sp>
      <p:sp>
        <p:nvSpPr>
          <p:cNvPr id="52" name="TextShape 2"/>
          <p:cNvSpPr txBox="1"/>
          <p:nvPr/>
        </p:nvSpPr>
        <p:spPr>
          <a:xfrm>
            <a:off x="229680" y="1326600"/>
            <a:ext cx="4525200" cy="3288240"/>
          </a:xfrm>
          <a:prstGeom prst="rect">
            <a:avLst/>
          </a:prstGeom>
          <a:noFill/>
          <a:ln>
            <a:noFill/>
          </a:ln>
        </p:spPr>
        <p:txBody>
          <a:bodyPr lIns="0" rIns="0" tIns="0" bIns="0">
            <a:normAutofit fontScale="56000"/>
          </a:bodyPr>
          <a:p>
            <a:pPr marL="432000" indent="-324000">
              <a:spcBef>
                <a:spcPts val="1417"/>
              </a:spcBef>
              <a:buClr>
                <a:srgbClr val="000000"/>
              </a:buClr>
              <a:buSzPct val="45000"/>
              <a:buFont typeface="Wingdings" charset="2"/>
              <a:buChar char=""/>
            </a:pPr>
            <a:r>
              <a:rPr b="0" lang="en-US" sz="3200" spc="-1" strike="noStrike">
                <a:latin typeface="Arial"/>
              </a:rPr>
              <a:t>Passage 1: School lunch should be 100% vegetarian in order to improve the health of students, and reduce obesity.</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This passage provides statistics that show that vegetables are good for children</a:t>
            </a:r>
            <a:endParaRPr b="0" lang="en-US" sz="3200" spc="-1" strike="noStrike">
              <a:latin typeface="Arial"/>
            </a:endParaRPr>
          </a:p>
        </p:txBody>
      </p:sp>
      <p:sp>
        <p:nvSpPr>
          <p:cNvPr id="53" name="TextShape 3"/>
          <p:cNvSpPr txBox="1"/>
          <p:nvPr/>
        </p:nvSpPr>
        <p:spPr>
          <a:xfrm>
            <a:off x="4937760" y="741960"/>
            <a:ext cx="5142240" cy="6207480"/>
          </a:xfrm>
          <a:prstGeom prst="rect">
            <a:avLst/>
          </a:prstGeom>
          <a:noFill/>
          <a:ln>
            <a:noFill/>
          </a:ln>
        </p:spPr>
        <p:txBody>
          <a:bodyPr lIns="90000" rIns="90000" tIns="45000" bIns="45000">
            <a:noAutofit/>
          </a:bodyPr>
          <a:p>
            <a:r>
              <a:rPr b="0" lang="en-US" sz="2400" spc="-1" strike="noStrike">
                <a:latin typeface="Arial"/>
              </a:rPr>
              <a:t>Passage 2: It is crucial that school lunches provide animal protein which is crucial for superior athle atic performance and sustained energy levels in children.</a:t>
            </a:r>
            <a:endParaRPr b="0" lang="en-US" sz="2400" spc="-1" strike="noStrike">
              <a:latin typeface="Arial"/>
            </a:endParaRPr>
          </a:p>
          <a:p>
            <a:r>
              <a:rPr b="0" lang="en-US" sz="2400" spc="-1" strike="noStrike">
                <a:latin typeface="Arial"/>
              </a:rPr>
              <a:t>This passage provides:</a:t>
            </a:r>
            <a:endParaRPr b="0" lang="en-US" sz="2400" spc="-1" strike="noStrike">
              <a:latin typeface="Arial"/>
            </a:endParaRPr>
          </a:p>
          <a:p>
            <a:r>
              <a:rPr b="0" lang="en-US" sz="2400" spc="-1" strike="noStrike">
                <a:latin typeface="Arial"/>
              </a:rPr>
              <a:t>Quotes from a doctor that meat protein keeps children more alert in class.</a:t>
            </a:r>
            <a:endParaRPr b="0" lang="en-US" sz="2400" spc="-1" strike="noStrike">
              <a:latin typeface="Arial"/>
            </a:endParaRPr>
          </a:p>
          <a:p>
            <a:r>
              <a:rPr b="0" lang="en-US" sz="2400" spc="-1" strike="noStrike">
                <a:latin typeface="Arial"/>
              </a:rPr>
              <a:t>Scientific research supporting this claim </a:t>
            </a:r>
            <a:endParaRPr b="0" lang="en-US" sz="2400" spc="-1" strike="noStrike">
              <a:latin typeface="Arial"/>
            </a:endParaRPr>
          </a:p>
          <a:p>
            <a:r>
              <a:rPr b="0" lang="en-US" sz="2400" spc="-1" strike="noStrike">
                <a:latin typeface="Arial"/>
              </a:rPr>
              <a:t>Statistics showing that test scores dropped after switching to vegetarian lunches.</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TextShape 1"/>
          <p:cNvSpPr txBox="1"/>
          <p:nvPr/>
        </p:nvSpPr>
        <p:spPr>
          <a:xfrm>
            <a:off x="504000" y="226080"/>
            <a:ext cx="9071640" cy="946440"/>
          </a:xfrm>
          <a:prstGeom prst="rect">
            <a:avLst/>
          </a:prstGeom>
          <a:noFill/>
          <a:ln>
            <a:noFill/>
          </a:ln>
        </p:spPr>
        <p:txBody>
          <a:bodyPr lIns="0" rIns="0" tIns="0" bIns="0" anchor="ctr">
            <a:noAutofit/>
          </a:bodyPr>
          <a:p>
            <a:pPr algn="ctr"/>
            <a:endParaRPr b="0" lang="en-US" sz="4400" spc="-1" strike="noStrike">
              <a:latin typeface="Arial"/>
            </a:endParaRPr>
          </a:p>
        </p:txBody>
      </p:sp>
      <p:sp>
        <p:nvSpPr>
          <p:cNvPr id="55" name="TextShape 2"/>
          <p:cNvSpPr txBox="1"/>
          <p:nvPr/>
        </p:nvSpPr>
        <p:spPr>
          <a:xfrm>
            <a:off x="504000" y="1326600"/>
            <a:ext cx="9071640" cy="3288240"/>
          </a:xfrm>
          <a:prstGeom prst="rect">
            <a:avLst/>
          </a:prstGeom>
          <a:noFill/>
          <a:ln>
            <a:noFill/>
          </a:ln>
        </p:spPr>
        <p:txBody>
          <a:bodyPr lIns="0" rIns="0" tIns="0" bIns="0">
            <a:normAutofit fontScale="97000"/>
          </a:bodyPr>
          <a:p>
            <a:pPr marL="432000" indent="-324000">
              <a:spcBef>
                <a:spcPts val="1417"/>
              </a:spcBef>
              <a:buClr>
                <a:srgbClr val="000000"/>
              </a:buClr>
              <a:buSzPct val="45000"/>
              <a:buFont typeface="Wingdings" charset="2"/>
              <a:buChar char=""/>
            </a:pPr>
            <a:r>
              <a:rPr b="0" lang="en-US" sz="3200" spc="-1" strike="noStrike">
                <a:latin typeface="Arial"/>
              </a:rPr>
              <a:t>Passage 2 is the better supported option.</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Even if you are a vegetarian, you should be able to see that there is more supporting evidence in the passages for the “pro-meat” side. You will not receive a bad score if you choose to support the side that has less evidence, but it makes your task harder.</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TextShape 1"/>
          <p:cNvSpPr txBox="1"/>
          <p:nvPr/>
        </p:nvSpPr>
        <p:spPr>
          <a:xfrm>
            <a:off x="504000" y="226080"/>
            <a:ext cx="9071640" cy="946440"/>
          </a:xfrm>
          <a:prstGeom prst="rect">
            <a:avLst/>
          </a:prstGeom>
          <a:noFill/>
          <a:ln>
            <a:noFill/>
          </a:ln>
        </p:spPr>
        <p:txBody>
          <a:bodyPr lIns="0" rIns="0" tIns="0" bIns="0" anchor="ctr">
            <a:noAutofit/>
          </a:bodyPr>
          <a:p>
            <a:pPr algn="ctr"/>
            <a:endParaRPr b="0" lang="en-US" sz="4400" spc="-1" strike="noStrike">
              <a:latin typeface="Arial"/>
            </a:endParaRPr>
          </a:p>
        </p:txBody>
      </p:sp>
      <p:sp>
        <p:nvSpPr>
          <p:cNvPr id="57" name="TextShape 2"/>
          <p:cNvSpPr txBox="1"/>
          <p:nvPr/>
        </p:nvSpPr>
        <p:spPr>
          <a:xfrm>
            <a:off x="504000" y="1326600"/>
            <a:ext cx="9071640" cy="3288240"/>
          </a:xfrm>
          <a:prstGeom prst="rect">
            <a:avLst/>
          </a:prstGeom>
          <a:noFill/>
          <a:ln>
            <a:noFill/>
          </a:ln>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You should spend approximately 5 minutes deciding your position and outlining your essay. You can simply type your outline at the top of the text box (and delete it after you finish your essay). </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TextShape 1"/>
          <p:cNvSpPr txBox="1"/>
          <p:nvPr/>
        </p:nvSpPr>
        <p:spPr>
          <a:xfrm>
            <a:off x="504000" y="74160"/>
            <a:ext cx="9071640" cy="1250280"/>
          </a:xfrm>
          <a:prstGeom prst="rect">
            <a:avLst/>
          </a:prstGeom>
          <a:noFill/>
          <a:ln>
            <a:noFill/>
          </a:ln>
        </p:spPr>
        <p:txBody>
          <a:bodyPr lIns="0" rIns="0" tIns="0" bIns="0" anchor="ctr">
            <a:noAutofit/>
          </a:bodyPr>
          <a:p>
            <a:pPr algn="ctr"/>
            <a:r>
              <a:rPr b="0" lang="en-US" sz="4400" spc="-1" strike="noStrike">
                <a:latin typeface="Arial"/>
              </a:rPr>
              <a:t>One suggestion for how to divide time</a:t>
            </a:r>
            <a:endParaRPr b="0" lang="en-US" sz="4400" spc="-1" strike="noStrike">
              <a:latin typeface="Arial"/>
            </a:endParaRPr>
          </a:p>
        </p:txBody>
      </p:sp>
      <p:sp>
        <p:nvSpPr>
          <p:cNvPr id="59" name="TextShape 2"/>
          <p:cNvSpPr txBox="1"/>
          <p:nvPr/>
        </p:nvSpPr>
        <p:spPr>
          <a:xfrm>
            <a:off x="504000" y="1326600"/>
            <a:ext cx="9071640" cy="4159800"/>
          </a:xfrm>
          <a:prstGeom prst="rect">
            <a:avLst/>
          </a:prstGeom>
          <a:noFill/>
          <a:ln>
            <a:noFill/>
          </a:ln>
        </p:spPr>
        <p:txBody>
          <a:bodyPr lIns="0" rIns="0" tIns="0" bIns="0">
            <a:normAutofit fontScale="28000"/>
          </a:bodyPr>
          <a:p>
            <a:pPr marL="432000" indent="-324000">
              <a:spcBef>
                <a:spcPts val="1417"/>
              </a:spcBef>
              <a:buClr>
                <a:srgbClr val="000000"/>
              </a:buClr>
              <a:buSzPct val="45000"/>
              <a:buFont typeface="Wingdings" charset="2"/>
              <a:buChar char=""/>
            </a:pPr>
            <a:r>
              <a:rPr b="0" lang="en-US" sz="3200" spc="-1" strike="noStrike">
                <a:latin typeface="Arial"/>
              </a:rPr>
              <a:t>Step 3 (30 minutes)</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At this point, approximately 10 minutes will have gone by. You have read the passages and outlined your position. Now,  start with paragraph 1, and follow the outline you created. Remember to stop periodically and refer back to your outline at the top. </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Most GED Extended Response essays are between 4–7 paragraphs and each paragraph is composed of 3–7 sentences. We suggest that you aim for 5 paragraphs; doing so ensures that your argument is complete.</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It’s okay if some paragraphs are shorter than others! </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Don’t feel like you have to write sentences to fill up space; always write with purpose. </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Once you’ve made your point in a given paragraph, add a concluding sentence and move on. </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TotalTime>
  <Application>LibreOffice/6.4.7.2$MacOSX_X86_64 LibreOffice_project/639b8ac485750d5696d7590a72ef1b496725cfb5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2023-11-13T09:38:10Z</dcterms:created>
  <dc:creator/>
  <dc:description/>
  <dc:language>en-US</dc:language>
  <cp:lastModifiedBy/>
  <dcterms:modified xsi:type="dcterms:W3CDTF">2023-11-13T11:03:47Z</dcterms:modified>
  <cp:revision>1</cp:revision>
  <dc:subject/>
  <dc:title/>
</cp:coreProperties>
</file>